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87"/>
  </p:notesMasterIdLst>
  <p:sldIdLst>
    <p:sldId id="256" r:id="rId2"/>
    <p:sldId id="269" r:id="rId3"/>
    <p:sldId id="270" r:id="rId4"/>
    <p:sldId id="280" r:id="rId5"/>
    <p:sldId id="272" r:id="rId6"/>
    <p:sldId id="261" r:id="rId7"/>
    <p:sldId id="273" r:id="rId8"/>
    <p:sldId id="274" r:id="rId9"/>
    <p:sldId id="275" r:id="rId10"/>
    <p:sldId id="276" r:id="rId11"/>
    <p:sldId id="277" r:id="rId12"/>
    <p:sldId id="278" r:id="rId13"/>
    <p:sldId id="279" r:id="rId14"/>
    <p:sldId id="259" r:id="rId15"/>
    <p:sldId id="267" r:id="rId16"/>
    <p:sldId id="281" r:id="rId17"/>
    <p:sldId id="282" r:id="rId18"/>
    <p:sldId id="283" r:id="rId19"/>
    <p:sldId id="285" r:id="rId20"/>
    <p:sldId id="284" r:id="rId21"/>
    <p:sldId id="286" r:id="rId22"/>
    <p:sldId id="289" r:id="rId23"/>
    <p:sldId id="287" r:id="rId24"/>
    <p:sldId id="288" r:id="rId25"/>
    <p:sldId id="291" r:id="rId26"/>
    <p:sldId id="290" r:id="rId27"/>
    <p:sldId id="293" r:id="rId28"/>
    <p:sldId id="294" r:id="rId29"/>
    <p:sldId id="295" r:id="rId30"/>
    <p:sldId id="296" r:id="rId31"/>
    <p:sldId id="297" r:id="rId32"/>
    <p:sldId id="298" r:id="rId33"/>
    <p:sldId id="299" r:id="rId34"/>
    <p:sldId id="300" r:id="rId35"/>
    <p:sldId id="301"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70D9F7-7412-4A30-8805-7B2E202F55CA}" type="datetimeFigureOut">
              <a:rPr lang="en-US" smtClean="0"/>
              <a:t>8/3/2016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2E8E58-4262-40A0-B4FB-28B638AD9B0D}" type="slidenum">
              <a:rPr lang="en-US" smtClean="0"/>
              <a:t>‹#›</a:t>
            </a:fld>
            <a:endParaRPr lang="en-US"/>
          </a:p>
        </p:txBody>
      </p:sp>
    </p:spTree>
    <p:extLst>
      <p:ext uri="{BB962C8B-B14F-4D97-AF65-F5344CB8AC3E}">
        <p14:creationId xmlns:p14="http://schemas.microsoft.com/office/powerpoint/2010/main" val="298913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E8E58-4262-40A0-B4FB-28B638AD9B0D}" type="slidenum">
              <a:rPr lang="en-US" smtClean="0"/>
              <a:t>27</a:t>
            </a:fld>
            <a:endParaRPr lang="en-US"/>
          </a:p>
        </p:txBody>
      </p:sp>
    </p:spTree>
    <p:extLst>
      <p:ext uri="{BB962C8B-B14F-4D97-AF65-F5344CB8AC3E}">
        <p14:creationId xmlns:p14="http://schemas.microsoft.com/office/powerpoint/2010/main" val="64339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0DDB7A-3F30-4419-9A0D-A0E142AA27F2}"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420695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DDB7A-3F30-4419-9A0D-A0E142AA27F2}"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3913434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DDB7A-3F30-4419-9A0D-A0E142AA27F2}"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118376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0DDB7A-3F30-4419-9A0D-A0E142AA27F2}"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287988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0DDB7A-3F30-4419-9A0D-A0E142AA27F2}" type="datetimeFigureOut">
              <a:rPr lang="en-US" smtClean="0"/>
              <a:t>8/3/2016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3129077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0DDB7A-3F30-4419-9A0D-A0E142AA27F2}"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965436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0DDB7A-3F30-4419-9A0D-A0E142AA27F2}" type="datetimeFigureOut">
              <a:rPr lang="en-US" smtClean="0"/>
              <a:t>8/3/2016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1003544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0DDB7A-3F30-4419-9A0D-A0E142AA27F2}" type="datetimeFigureOut">
              <a:rPr lang="en-US" smtClean="0"/>
              <a:t>8/3/2016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2525072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DDB7A-3F30-4419-9A0D-A0E142AA27F2}" type="datetimeFigureOut">
              <a:rPr lang="en-US" smtClean="0"/>
              <a:t>8/3/2016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1825957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DDB7A-3F30-4419-9A0D-A0E142AA27F2}"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284858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DDB7A-3F30-4419-9A0D-A0E142AA27F2}" type="datetimeFigureOut">
              <a:rPr lang="en-US" smtClean="0"/>
              <a:t>8/3/2016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FF925-3F93-49BE-A6E7-27219067E645}" type="slidenum">
              <a:rPr lang="en-US" smtClean="0"/>
              <a:t>‹#›</a:t>
            </a:fld>
            <a:endParaRPr lang="en-US"/>
          </a:p>
        </p:txBody>
      </p:sp>
    </p:spTree>
    <p:extLst>
      <p:ext uri="{BB962C8B-B14F-4D97-AF65-F5344CB8AC3E}">
        <p14:creationId xmlns:p14="http://schemas.microsoft.com/office/powerpoint/2010/main" val="307778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DDB7A-3F30-4419-9A0D-A0E142AA27F2}" type="datetimeFigureOut">
              <a:rPr lang="en-US" smtClean="0"/>
              <a:t>8/3/2016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FF925-3F93-49BE-A6E7-27219067E645}" type="slidenum">
              <a:rPr lang="en-US" smtClean="0"/>
              <a:t>‹#›</a:t>
            </a:fld>
            <a:endParaRPr lang="en-US"/>
          </a:p>
        </p:txBody>
      </p:sp>
    </p:spTree>
    <p:extLst>
      <p:ext uri="{BB962C8B-B14F-4D97-AF65-F5344CB8AC3E}">
        <p14:creationId xmlns:p14="http://schemas.microsoft.com/office/powerpoint/2010/main" val="168901542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1"/>
            <a:ext cx="7772400" cy="2000250"/>
          </a:xfrm>
        </p:spPr>
        <p:txBody>
          <a:bodyPr>
            <a:normAutofit/>
          </a:bodyPr>
          <a:lstStyle/>
          <a:p>
            <a:r>
              <a:rPr lang="en-US" sz="3600" dirty="0" smtClean="0">
                <a:latin typeface="Times New Roman" pitchFamily="18" charset="0"/>
                <a:cs typeface="Times New Roman" pitchFamily="18" charset="0"/>
              </a:rPr>
              <a:t>UNIT- II</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
            </a:r>
            <a:br>
              <a:rPr lang="en-US" sz="3600" dirty="0" smtClean="0">
                <a:latin typeface="Times New Roman" pitchFamily="18" charset="0"/>
                <a:cs typeface="Times New Roman" pitchFamily="18" charset="0"/>
              </a:rPr>
            </a:br>
            <a:r>
              <a:rPr lang="en-US" sz="3600" dirty="0" smtClean="0">
                <a:latin typeface="Times New Roman" pitchFamily="18" charset="0"/>
                <a:cs typeface="Times New Roman" pitchFamily="18" charset="0"/>
              </a:rPr>
              <a:t>ATTENTION &amp; PERCEPTION</a:t>
            </a:r>
            <a:endParaRPr lang="en-US" sz="3600" dirty="0">
              <a:latin typeface="Times New Roman" pitchFamily="18" charset="0"/>
              <a:cs typeface="Times New Roman" pitchFamily="18" charset="0"/>
            </a:endParaRPr>
          </a:p>
        </p:txBody>
      </p:sp>
      <p:sp>
        <p:nvSpPr>
          <p:cNvPr id="3" name="Subtitle 2"/>
          <p:cNvSpPr>
            <a:spLocks noGrp="1"/>
          </p:cNvSpPr>
          <p:nvPr>
            <p:ph type="subTitle" idx="1"/>
          </p:nvPr>
        </p:nvSpPr>
        <p:spPr/>
        <p:txBody>
          <a:bodyPr>
            <a:normAutofit/>
          </a:bodyPr>
          <a:lstStyle/>
          <a:p>
            <a:r>
              <a:rPr lang="en-US" sz="2600" dirty="0" smtClean="0">
                <a:latin typeface="Times New Roman" pitchFamily="18" charset="0"/>
                <a:cs typeface="Times New Roman" pitchFamily="18" charset="0"/>
              </a:rPr>
              <a:t>RAMESHBABU TAMARANA</a:t>
            </a:r>
          </a:p>
          <a:p>
            <a:endParaRPr lang="en-US" sz="2600" dirty="0">
              <a:latin typeface="Times New Roman" pitchFamily="18" charset="0"/>
              <a:cs typeface="Times New Roman" pitchFamily="18" charset="0"/>
            </a:endParaRPr>
          </a:p>
        </p:txBody>
      </p:sp>
    </p:spTree>
    <p:extLst>
      <p:ext uri="{BB962C8B-B14F-4D97-AF65-F5344CB8AC3E}">
        <p14:creationId xmlns:p14="http://schemas.microsoft.com/office/powerpoint/2010/main" val="39756965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err="1">
                <a:latin typeface="Times New Roman" pitchFamily="18" charset="0"/>
                <a:cs typeface="Times New Roman" pitchFamily="18" charset="0"/>
              </a:rPr>
              <a:t>Stroop</a:t>
            </a:r>
            <a:r>
              <a:rPr lang="en-US" sz="3200" dirty="0">
                <a:latin typeface="Times New Roman" pitchFamily="18" charset="0"/>
                <a:cs typeface="Times New Roman" pitchFamily="18" charset="0"/>
              </a:rPr>
              <a:t> Effect</a:t>
            </a:r>
            <a:endParaRPr lang="en-US" sz="3200" dirty="0"/>
          </a:p>
        </p:txBody>
      </p:sp>
      <p:sp>
        <p:nvSpPr>
          <p:cNvPr id="3" name="Content Placeholder 2"/>
          <p:cNvSpPr>
            <a:spLocks noGrp="1"/>
          </p:cNvSpPr>
          <p:nvPr>
            <p:ph idx="1"/>
          </p:nvPr>
        </p:nvSpPr>
        <p:spPr>
          <a:xfrm>
            <a:off x="457200" y="4648200"/>
            <a:ext cx="8229600" cy="1477963"/>
          </a:xfrm>
        </p:spPr>
        <p:txBody>
          <a:bodyPr>
            <a:normAutofit/>
          </a:bodyPr>
          <a:lstStyle/>
          <a:p>
            <a:pPr marL="0" indent="0">
              <a:buNone/>
            </a:pPr>
            <a:r>
              <a:rPr lang="en-US" sz="2400" dirty="0" smtClean="0">
                <a:latin typeface="Times New Roman" pitchFamily="18" charset="0"/>
                <a:cs typeface="Times New Roman" pitchFamily="18" charset="0"/>
              </a:rPr>
              <a:t>- Look at the figure and name, as quickly as possible, the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of the ink, not the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name that is spelled out.</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369" y="990600"/>
            <a:ext cx="734423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833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err="1">
                <a:latin typeface="Times New Roman" pitchFamily="18" charset="0"/>
                <a:cs typeface="Times New Roman" pitchFamily="18" charset="0"/>
              </a:rPr>
              <a:t>Stroop</a:t>
            </a:r>
            <a:r>
              <a:rPr lang="en-US" sz="3200" dirty="0">
                <a:latin typeface="Times New Roman" pitchFamily="18" charset="0"/>
                <a:cs typeface="Times New Roman" pitchFamily="18" charset="0"/>
              </a:rPr>
              <a:t> Effect</a:t>
            </a:r>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dirty="0" smtClean="0">
                <a:latin typeface="Times New Roman" pitchFamily="18" charset="0"/>
                <a:cs typeface="Times New Roman" pitchFamily="18" charset="0"/>
              </a:rPr>
              <a:t>According to the </a:t>
            </a:r>
            <a:r>
              <a:rPr lang="en-US" sz="2400" dirty="0" err="1" smtClean="0">
                <a:latin typeface="Times New Roman" pitchFamily="18" charset="0"/>
                <a:cs typeface="Times New Roman" pitchFamily="18" charset="0"/>
              </a:rPr>
              <a:t>Stroop</a:t>
            </a:r>
            <a:r>
              <a:rPr lang="en-US" sz="2400" dirty="0" smtClean="0">
                <a:latin typeface="Times New Roman" pitchFamily="18" charset="0"/>
                <a:cs typeface="Times New Roman" pitchFamily="18" charset="0"/>
              </a:rPr>
              <a:t> effect, people take a long time to name the ink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when that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is used in printing an incongruent word.</a:t>
            </a:r>
          </a:p>
          <a:p>
            <a:pPr>
              <a:buFontTx/>
              <a:buChar char="-"/>
            </a:pPr>
            <a:r>
              <a:rPr lang="en-US" sz="2400" dirty="0" smtClean="0">
                <a:latin typeface="Times New Roman" pitchFamily="18" charset="0"/>
                <a:cs typeface="Times New Roman" pitchFamily="18" charset="0"/>
              </a:rPr>
              <a:t>Why the </a:t>
            </a:r>
            <a:r>
              <a:rPr lang="en-US" sz="2400" dirty="0" err="1" smtClean="0">
                <a:latin typeface="Times New Roman" pitchFamily="18" charset="0"/>
                <a:cs typeface="Times New Roman" pitchFamily="18" charset="0"/>
              </a:rPr>
              <a:t>stroop</a:t>
            </a:r>
            <a:r>
              <a:rPr lang="en-US" sz="2400" dirty="0" smtClean="0">
                <a:latin typeface="Times New Roman" pitchFamily="18" charset="0"/>
                <a:cs typeface="Times New Roman" pitchFamily="18" charset="0"/>
              </a:rPr>
              <a:t> effect demonstrates selective attention?</a:t>
            </a:r>
          </a:p>
          <a:p>
            <a:pPr>
              <a:buFontTx/>
              <a:buChar char="-"/>
            </a:pPr>
            <a:r>
              <a:rPr lang="en-US" sz="2400" dirty="0" smtClean="0">
                <a:latin typeface="Times New Roman" pitchFamily="18" charset="0"/>
                <a:cs typeface="Times New Roman" pitchFamily="18" charset="0"/>
              </a:rPr>
              <a:t>People take longer to name a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when they are distracted by another feature of the stimulus, namely, the meaning of the words themselves (Styles, 2006).</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862453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Review on Selective Attention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8229600" cy="4906963"/>
          </a:xfrm>
        </p:spPr>
        <p:txBody>
          <a:bodyPr>
            <a:normAutofit/>
          </a:bodyPr>
          <a:lstStyle/>
          <a:p>
            <a:pPr algn="just">
              <a:buFontTx/>
              <a:buChar char="-"/>
            </a:pPr>
            <a:r>
              <a:rPr lang="en-US" sz="2400" dirty="0" smtClean="0">
                <a:latin typeface="Times New Roman" pitchFamily="18" charset="0"/>
                <a:cs typeface="Times New Roman" pitchFamily="18" charset="0"/>
              </a:rPr>
              <a:t>According to the </a:t>
            </a:r>
            <a:r>
              <a:rPr lang="en-US" sz="2400" b="1" i="1" dirty="0" smtClean="0">
                <a:latin typeface="Times New Roman" pitchFamily="18" charset="0"/>
                <a:cs typeface="Times New Roman" pitchFamily="18" charset="0"/>
              </a:rPr>
              <a:t>research on dichotic listening</a:t>
            </a:r>
            <a:r>
              <a:rPr lang="en-US" sz="2400" dirty="0" smtClean="0">
                <a:latin typeface="Times New Roman" pitchFamily="18" charset="0"/>
                <a:cs typeface="Times New Roman" pitchFamily="18" charset="0"/>
              </a:rPr>
              <a:t>, people usually have trouble picking up much information about the auditory message that they were instructed to ignore.</a:t>
            </a:r>
          </a:p>
          <a:p>
            <a:pPr algn="just">
              <a:buFontTx/>
              <a:buChar char="-"/>
            </a:pP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The </a:t>
            </a:r>
            <a:r>
              <a:rPr lang="en-US" sz="2400" b="1" i="1" dirty="0" smtClean="0">
                <a:latin typeface="Times New Roman" pitchFamily="18" charset="0"/>
                <a:cs typeface="Times New Roman" pitchFamily="18" charset="0"/>
              </a:rPr>
              <a:t>research on the </a:t>
            </a:r>
            <a:r>
              <a:rPr lang="en-US" sz="2400" b="1" i="1" dirty="0" err="1" smtClean="0">
                <a:latin typeface="Times New Roman" pitchFamily="18" charset="0"/>
                <a:cs typeface="Times New Roman" pitchFamily="18" charset="0"/>
              </a:rPr>
              <a:t>Stroop</a:t>
            </a:r>
            <a:r>
              <a:rPr lang="en-US" sz="2400" b="1" i="1" dirty="0" smtClean="0">
                <a:latin typeface="Times New Roman" pitchFamily="18" charset="0"/>
                <a:cs typeface="Times New Roman" pitchFamily="18" charset="0"/>
              </a:rPr>
              <a:t> effect</a:t>
            </a:r>
            <a:r>
              <a:rPr lang="en-US" sz="2400" dirty="0" smtClean="0">
                <a:latin typeface="Times New Roman" pitchFamily="18" charset="0"/>
                <a:cs typeface="Times New Roman" pitchFamily="18" charset="0"/>
              </a:rPr>
              <a:t> shows that people have trouble naming the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 of a stimulus when the letters of the stimulus are used to spell the name of a different </a:t>
            </a:r>
            <a:r>
              <a:rPr lang="en-US" sz="2400" dirty="0" err="1" smtClean="0">
                <a:latin typeface="Times New Roman" pitchFamily="18" charset="0"/>
                <a:cs typeface="Times New Roman" pitchFamily="18" charset="0"/>
              </a:rPr>
              <a:t>colour</a:t>
            </a:r>
            <a:r>
              <a:rPr lang="en-US" sz="2400" dirty="0" smtClean="0">
                <a:latin typeface="Times New Roman" pitchFamily="18" charset="0"/>
                <a:cs typeface="Times New Roman" pitchFamily="18" charset="0"/>
              </a:rPr>
              <a:t>.</a:t>
            </a:r>
          </a:p>
          <a:p>
            <a:pPr algn="just">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17246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smtClean="0">
                <a:latin typeface="Times New Roman" pitchFamily="18" charset="0"/>
                <a:cs typeface="Times New Roman" pitchFamily="18" charset="0"/>
              </a:rPr>
              <a:t>Divided Attention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486400"/>
          </a:xfrm>
        </p:spPr>
        <p:txBody>
          <a:bodyPr>
            <a:noAutofit/>
          </a:bodyPr>
          <a:lstStyle/>
          <a:p>
            <a:pPr algn="just">
              <a:buFontTx/>
              <a:buChar char="-"/>
            </a:pPr>
            <a:r>
              <a:rPr lang="en-US" sz="2400" dirty="0" smtClean="0">
                <a:latin typeface="Times New Roman" pitchFamily="18" charset="0"/>
                <a:cs typeface="Times New Roman" pitchFamily="18" charset="0"/>
              </a:rPr>
              <a:t>“Paying attention to two or more simultaneous messages, responding to each as needed”.</a:t>
            </a:r>
          </a:p>
          <a:p>
            <a:pPr algn="just">
              <a:buFontTx/>
              <a:buChar char="-"/>
            </a:pPr>
            <a:r>
              <a:rPr lang="en-US" sz="2400" dirty="0" smtClean="0">
                <a:latin typeface="Times New Roman" pitchFamily="18" charset="0"/>
                <a:cs typeface="Times New Roman" pitchFamily="18" charset="0"/>
              </a:rPr>
              <a:t>Research on divided attention shows that performance often suffers when people must attend to several stimuli simultaneously.</a:t>
            </a:r>
          </a:p>
          <a:p>
            <a:pPr algn="just">
              <a:buFontTx/>
              <a:buChar char="-"/>
            </a:pPr>
            <a:r>
              <a:rPr lang="en-US" sz="2400" b="1" i="1" dirty="0" smtClean="0">
                <a:latin typeface="Times New Roman" pitchFamily="18" charset="0"/>
                <a:cs typeface="Times New Roman" pitchFamily="18" charset="0"/>
              </a:rPr>
              <a:t>Example</a:t>
            </a:r>
            <a:r>
              <a:rPr lang="en-US" sz="2400" dirty="0" smtClean="0">
                <a:latin typeface="Times New Roman" pitchFamily="18" charset="0"/>
                <a:cs typeface="Times New Roman" pitchFamily="18" charset="0"/>
              </a:rPr>
              <a:t>:</a:t>
            </a:r>
          </a:p>
          <a:p>
            <a:pPr algn="just">
              <a:buFontTx/>
              <a:buChar char="-"/>
            </a:pPr>
            <a:r>
              <a:rPr lang="en-US" sz="2400" dirty="0" smtClean="0">
                <a:latin typeface="Times New Roman" pitchFamily="18" charset="0"/>
                <a:cs typeface="Times New Roman" pitchFamily="18" charset="0"/>
              </a:rPr>
              <a:t>We cannot talk on a hands-free cell phone and drive carefully at the same time (</a:t>
            </a:r>
            <a:r>
              <a:rPr lang="en-US" sz="2400" dirty="0" err="1" smtClean="0">
                <a:latin typeface="Times New Roman" pitchFamily="18" charset="0"/>
                <a:cs typeface="Times New Roman" pitchFamily="18" charset="0"/>
              </a:rPr>
              <a:t>Strayer</a:t>
            </a:r>
            <a:r>
              <a:rPr lang="en-US" sz="2400" dirty="0" smtClean="0">
                <a:latin typeface="Times New Roman" pitchFamily="18" charset="0"/>
                <a:cs typeface="Times New Roman" pitchFamily="18" charset="0"/>
              </a:rPr>
              <a:t> et al., 2003).</a:t>
            </a:r>
          </a:p>
          <a:p>
            <a:pPr algn="just">
              <a:buFontTx/>
              <a:buChar char="-"/>
            </a:pPr>
            <a:r>
              <a:rPr lang="en-US" sz="2400" dirty="0" smtClean="0">
                <a:latin typeface="Times New Roman" pitchFamily="18" charset="0"/>
                <a:cs typeface="Times New Roman" pitchFamily="18" charset="0"/>
              </a:rPr>
              <a:t>People make more driving errors when they are either talking or listening, compared to driving without conversation (</a:t>
            </a:r>
            <a:r>
              <a:rPr lang="en-US" sz="2400" dirty="0" err="1" smtClean="0">
                <a:latin typeface="Times New Roman" pitchFamily="18" charset="0"/>
                <a:cs typeface="Times New Roman" pitchFamily="18" charset="0"/>
              </a:rPr>
              <a:t>Kubose</a:t>
            </a:r>
            <a:r>
              <a:rPr lang="en-US" sz="2400" dirty="0" smtClean="0">
                <a:latin typeface="Times New Roman" pitchFamily="18" charset="0"/>
                <a:cs typeface="Times New Roman" pitchFamily="18" charset="0"/>
              </a:rPr>
              <a:t> et al., 2006; </a:t>
            </a:r>
            <a:r>
              <a:rPr lang="en-US" sz="2400" dirty="0" err="1" smtClean="0">
                <a:latin typeface="Times New Roman" pitchFamily="18" charset="0"/>
                <a:cs typeface="Times New Roman" pitchFamily="18" charset="0"/>
              </a:rPr>
              <a:t>Strayer</a:t>
            </a:r>
            <a:r>
              <a:rPr lang="en-US" sz="2400" dirty="0" smtClean="0">
                <a:latin typeface="Times New Roman" pitchFamily="18" charset="0"/>
                <a:cs typeface="Times New Roman" pitchFamily="18" charset="0"/>
              </a:rPr>
              <a:t> &amp; </a:t>
            </a:r>
            <a:r>
              <a:rPr lang="en-US" sz="2400" dirty="0" err="1" smtClean="0">
                <a:latin typeface="Times New Roman" pitchFamily="18" charset="0"/>
                <a:cs typeface="Times New Roman" pitchFamily="18" charset="0"/>
              </a:rPr>
              <a:t>Drews</a:t>
            </a:r>
            <a:r>
              <a:rPr lang="en-US" sz="2400" dirty="0" smtClean="0">
                <a:latin typeface="Times New Roman" pitchFamily="18" charset="0"/>
                <a:cs typeface="Times New Roman" pitchFamily="18" charset="0"/>
              </a:rPr>
              <a:t>, 2007). </a:t>
            </a:r>
          </a:p>
          <a:p>
            <a:pPr algn="just">
              <a:buFontTx/>
              <a:buChar char="-"/>
            </a:pPr>
            <a:r>
              <a:rPr lang="en-US" sz="2400" dirty="0" smtClean="0">
                <a:latin typeface="Times New Roman" pitchFamily="18" charset="0"/>
                <a:cs typeface="Times New Roman" pitchFamily="18" charset="0"/>
              </a:rPr>
              <a:t>However, with extensive practice, people’s performance on some divided attention tasks can improve (</a:t>
            </a:r>
            <a:r>
              <a:rPr lang="en-US" sz="2400" dirty="0" err="1" smtClean="0">
                <a:latin typeface="Times New Roman" pitchFamily="18" charset="0"/>
                <a:cs typeface="Times New Roman" pitchFamily="18" charset="0"/>
              </a:rPr>
              <a:t>Wikman</a:t>
            </a:r>
            <a:r>
              <a:rPr lang="en-US" sz="2400" dirty="0" smtClean="0">
                <a:latin typeface="Times New Roman" pitchFamily="18" charset="0"/>
                <a:cs typeface="Times New Roman" pitchFamily="18" charset="0"/>
              </a:rPr>
              <a:t> et al., 1998).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71126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Models of Attention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838200"/>
            <a:ext cx="8229600" cy="5486400"/>
          </a:xfrm>
        </p:spPr>
        <p:txBody>
          <a:bodyPr>
            <a:normAutofit fontScale="92500" lnSpcReduction="10000"/>
          </a:bodyPr>
          <a:lstStyle/>
          <a:p>
            <a:pPr marL="0" indent="0">
              <a:buNone/>
            </a:pPr>
            <a:r>
              <a:rPr lang="en-US" sz="2400" dirty="0" smtClean="0">
                <a:latin typeface="Times New Roman" pitchFamily="18" charset="0"/>
                <a:cs typeface="Times New Roman" pitchFamily="18" charset="0"/>
              </a:rPr>
              <a:t>A number of models have been proposed to explain the process of selective attention.</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 Broadbent’s Filter Model of Attention (1958)</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Treisman’s</a:t>
            </a:r>
            <a:r>
              <a:rPr lang="en-US" sz="2400" dirty="0" smtClean="0">
                <a:latin typeface="Times New Roman" pitchFamily="18" charset="0"/>
                <a:cs typeface="Times New Roman" pitchFamily="18" charset="0"/>
              </a:rPr>
              <a:t> Attenuation Theory of Attention (1964)</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 Late Selection models (Deutsch &amp; Deutsch,1963; Norman, 1968)</a:t>
            </a:r>
          </a:p>
          <a:p>
            <a:pPr marL="0" indent="0">
              <a:buNone/>
            </a:pPr>
            <a:r>
              <a:rPr lang="en-US" sz="2400" dirty="0">
                <a:latin typeface="Times New Roman" pitchFamily="18" charset="0"/>
                <a:cs typeface="Times New Roman" pitchFamily="18" charset="0"/>
              </a:rPr>
              <a:t>The debate over whether attention operates </a:t>
            </a:r>
            <a:r>
              <a:rPr lang="en-US" sz="2400" dirty="0" smtClean="0">
                <a:latin typeface="Times New Roman" pitchFamily="18" charset="0"/>
                <a:cs typeface="Times New Roman" pitchFamily="18" charset="0"/>
              </a:rPr>
              <a:t>at an </a:t>
            </a:r>
            <a:r>
              <a:rPr lang="en-US" sz="2400" dirty="0">
                <a:latin typeface="Times New Roman" pitchFamily="18" charset="0"/>
                <a:cs typeface="Times New Roman" pitchFamily="18" charset="0"/>
              </a:rPr>
              <a:t>early or late stage highlighted </a:t>
            </a:r>
            <a:r>
              <a:rPr lang="en-US" sz="2400" b="1" i="1" dirty="0">
                <a:latin typeface="Times New Roman" pitchFamily="18" charset="0"/>
                <a:cs typeface="Times New Roman" pitchFamily="18" charset="0"/>
              </a:rPr>
              <a:t>two aspects </a:t>
            </a:r>
            <a:r>
              <a:rPr lang="en-US" sz="2400" dirty="0">
                <a:latin typeface="Times New Roman" pitchFamily="18" charset="0"/>
                <a:cs typeface="Times New Roman" pitchFamily="18" charset="0"/>
              </a:rPr>
              <a:t>of attention.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Attention can have </a:t>
            </a:r>
            <a:r>
              <a:rPr lang="en-US" sz="2400" dirty="0">
                <a:latin typeface="Times New Roman" pitchFamily="18" charset="0"/>
                <a:cs typeface="Times New Roman" pitchFamily="18" charset="0"/>
              </a:rPr>
              <a:t>an effect on the very earliest levels of perceptual processing by reducing </a:t>
            </a:r>
            <a:r>
              <a:rPr lang="en-US" sz="2400" dirty="0" smtClean="0">
                <a:latin typeface="Times New Roman" pitchFamily="18" charset="0"/>
                <a:cs typeface="Times New Roman" pitchFamily="18" charset="0"/>
              </a:rPr>
              <a:t>the amount </a:t>
            </a:r>
            <a:r>
              <a:rPr lang="en-US" sz="2400" dirty="0">
                <a:latin typeface="Times New Roman" pitchFamily="18" charset="0"/>
                <a:cs typeface="Times New Roman" pitchFamily="18" charset="0"/>
              </a:rPr>
              <a:t>of information that enters into our cognitive system. </a:t>
            </a:r>
            <a:endParaRPr lang="en-US" sz="2400" dirty="0" smtClean="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Some unattended information reaches very late stages of processing, which shows that </a:t>
            </a:r>
            <a:r>
              <a:rPr lang="en-US" sz="2400" dirty="0" smtClean="0">
                <a:latin typeface="Times New Roman" pitchFamily="18" charset="0"/>
                <a:cs typeface="Times New Roman" pitchFamily="18" charset="0"/>
              </a:rPr>
              <a:t>not all </a:t>
            </a:r>
            <a:r>
              <a:rPr lang="en-US" sz="2400" dirty="0">
                <a:latin typeface="Times New Roman" pitchFamily="18" charset="0"/>
                <a:cs typeface="Times New Roman" pitchFamily="18" charset="0"/>
              </a:rPr>
              <a:t>unattended information is entirely filtered out. Information that is </a:t>
            </a:r>
            <a:r>
              <a:rPr lang="en-US" sz="2400" dirty="0" smtClean="0">
                <a:latin typeface="Times New Roman" pitchFamily="18" charset="0"/>
                <a:cs typeface="Times New Roman" pitchFamily="18" charset="0"/>
              </a:rPr>
              <a:t>contextually consistent </a:t>
            </a:r>
            <a:r>
              <a:rPr lang="en-US" sz="2400" dirty="0">
                <a:latin typeface="Times New Roman" pitchFamily="18" charset="0"/>
                <a:cs typeface="Times New Roman" pitchFamily="18" charset="0"/>
              </a:rPr>
              <a:t>with our goals or likely to be of extreme importance, such as our </a:t>
            </a:r>
            <a:r>
              <a:rPr lang="en-US" sz="2400" dirty="0" smtClean="0">
                <a:latin typeface="Times New Roman" pitchFamily="18" charset="0"/>
                <a:cs typeface="Times New Roman" pitchFamily="18" charset="0"/>
              </a:rPr>
              <a:t>name, penetrates </a:t>
            </a:r>
            <a:r>
              <a:rPr lang="en-US" sz="2400" dirty="0">
                <a:latin typeface="Times New Roman" pitchFamily="18" charset="0"/>
                <a:cs typeface="Times New Roman" pitchFamily="18" charset="0"/>
              </a:rPr>
              <a:t>the </a:t>
            </a:r>
            <a:r>
              <a:rPr lang="en-US" sz="2400" dirty="0" err="1">
                <a:latin typeface="Times New Roman" pitchFamily="18" charset="0"/>
                <a:cs typeface="Times New Roman" pitchFamily="18" charset="0"/>
              </a:rPr>
              <a:t>attentional</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filter.</a:t>
            </a:r>
            <a:endParaRPr lang="en-US" sz="2400" dirty="0">
              <a:latin typeface="Times New Roman" pitchFamily="18" charset="0"/>
              <a:cs typeface="Times New Roman" pitchFamily="18" charset="0"/>
            </a:endParaRPr>
          </a:p>
        </p:txBody>
      </p:sp>
      <p:sp>
        <p:nvSpPr>
          <p:cNvPr id="4" name="Right Brace 3"/>
          <p:cNvSpPr/>
          <p:nvPr/>
        </p:nvSpPr>
        <p:spPr>
          <a:xfrm>
            <a:off x="6781800" y="1482436"/>
            <a:ext cx="77724"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Oval 4"/>
          <p:cNvSpPr/>
          <p:nvPr/>
        </p:nvSpPr>
        <p:spPr>
          <a:xfrm>
            <a:off x="6934200" y="1579418"/>
            <a:ext cx="1981200" cy="644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Early Selection Models</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2972210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r>
              <a:rPr lang="en-US" sz="3600" dirty="0">
                <a:latin typeface="Times New Roman" pitchFamily="18" charset="0"/>
                <a:cs typeface="Times New Roman" pitchFamily="18" charset="0"/>
              </a:rPr>
              <a:t>Broadbent’s Filter Model of Attention (1958)</a:t>
            </a:r>
            <a:r>
              <a:rPr lang="en-US" sz="3200" dirty="0">
                <a:latin typeface="Times New Roman" pitchFamily="18" charset="0"/>
                <a:cs typeface="Times New Roman" pitchFamily="18" charset="0"/>
              </a:rPr>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1"/>
            <a:ext cx="8229600" cy="1676400"/>
          </a:xfrm>
        </p:spPr>
        <p:txBody>
          <a:bodyPr>
            <a:normAutofit/>
          </a:bodyPr>
          <a:lstStyle/>
          <a:p>
            <a:pPr>
              <a:buFontTx/>
              <a:buChar char="-"/>
            </a:pPr>
            <a:r>
              <a:rPr lang="en-US" sz="2400" dirty="0" smtClean="0">
                <a:latin typeface="Times New Roman" pitchFamily="18" charset="0"/>
                <a:cs typeface="Times New Roman" pitchFamily="18" charset="0"/>
              </a:rPr>
              <a:t>Donald Broadbent (1958) created a model of attention to explain how selective attention is achieved.</a:t>
            </a:r>
          </a:p>
          <a:p>
            <a:pPr>
              <a:buFontTx/>
              <a:buChar char="-"/>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3200"/>
            <a:ext cx="822960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600200" y="5029200"/>
            <a:ext cx="6172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Flow diagram of Broadbent’s Filter  Model  of  Attention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6359660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lnSpcReduction="10000"/>
          </a:bodyPr>
          <a:lstStyle/>
          <a:p>
            <a:pPr>
              <a:spcBef>
                <a:spcPct val="30000"/>
              </a:spcBef>
              <a:buFont typeface="Wingdings" pitchFamily="2" charset="2"/>
              <a:buChar char="v"/>
            </a:pPr>
            <a:r>
              <a:rPr lang="en-US" sz="2400" dirty="0">
                <a:latin typeface="Times New Roman" pitchFamily="18" charset="0"/>
                <a:cs typeface="Times New Roman" pitchFamily="18" charset="0"/>
              </a:rPr>
              <a:t>Sensory memory </a:t>
            </a:r>
          </a:p>
          <a:p>
            <a:pPr lvl="1">
              <a:spcBef>
                <a:spcPct val="30000"/>
              </a:spcBef>
            </a:pPr>
            <a:r>
              <a:rPr lang="en-US" sz="2400" dirty="0">
                <a:latin typeface="Times New Roman" pitchFamily="18" charset="0"/>
                <a:cs typeface="Times New Roman" pitchFamily="18" charset="0"/>
              </a:rPr>
              <a:t>Holds all incoming information for a fraction of a </a:t>
            </a:r>
            <a:r>
              <a:rPr lang="en-US" sz="2400" dirty="0" smtClean="0">
                <a:latin typeface="Times New Roman" pitchFamily="18" charset="0"/>
                <a:cs typeface="Times New Roman" pitchFamily="18" charset="0"/>
              </a:rPr>
              <a:t>second.</a:t>
            </a:r>
            <a:endParaRPr lang="en-US" sz="2400" dirty="0">
              <a:latin typeface="Times New Roman" pitchFamily="18" charset="0"/>
              <a:cs typeface="Times New Roman" pitchFamily="18" charset="0"/>
            </a:endParaRPr>
          </a:p>
          <a:p>
            <a:pPr lvl="1">
              <a:spcBef>
                <a:spcPct val="30000"/>
              </a:spcBef>
            </a:pPr>
            <a:r>
              <a:rPr lang="en-US" sz="2400" dirty="0">
                <a:latin typeface="Times New Roman" pitchFamily="18" charset="0"/>
                <a:cs typeface="Times New Roman" pitchFamily="18" charset="0"/>
              </a:rPr>
              <a:t>Transfers all information to next </a:t>
            </a:r>
            <a:r>
              <a:rPr lang="en-US" sz="2400" dirty="0" smtClean="0">
                <a:latin typeface="Times New Roman" pitchFamily="18" charset="0"/>
                <a:cs typeface="Times New Roman" pitchFamily="18" charset="0"/>
              </a:rPr>
              <a:t>stage.</a:t>
            </a:r>
            <a:endParaRPr lang="en-US" sz="2400" dirty="0">
              <a:latin typeface="Times New Roman" pitchFamily="18" charset="0"/>
              <a:cs typeface="Times New Roman" pitchFamily="18" charset="0"/>
            </a:endParaRPr>
          </a:p>
          <a:p>
            <a:pPr>
              <a:buFont typeface="Wingdings" pitchFamily="2" charset="2"/>
              <a:buChar char="v"/>
            </a:pPr>
            <a:r>
              <a:rPr lang="en-US" sz="2400" dirty="0">
                <a:latin typeface="Times New Roman" pitchFamily="18" charset="0"/>
                <a:cs typeface="Times New Roman" pitchFamily="18" charset="0"/>
              </a:rPr>
              <a:t>Filter	</a:t>
            </a:r>
          </a:p>
          <a:p>
            <a:pPr lvl="1"/>
            <a:r>
              <a:rPr lang="en-US" sz="2400" dirty="0">
                <a:latin typeface="Times New Roman" pitchFamily="18" charset="0"/>
                <a:cs typeface="Times New Roman" pitchFamily="18" charset="0"/>
              </a:rPr>
              <a:t>Identifies attended message based on physical characteristics- voice, pitch, speed of talking, and accent.</a:t>
            </a:r>
          </a:p>
          <a:p>
            <a:pPr lvl="1"/>
            <a:r>
              <a:rPr lang="en-US" sz="2400" dirty="0">
                <a:latin typeface="Times New Roman" pitchFamily="18" charset="0"/>
                <a:cs typeface="Times New Roman" pitchFamily="18" charset="0"/>
              </a:rPr>
              <a:t>Only attended message is passed on to the next stage.</a:t>
            </a:r>
          </a:p>
          <a:p>
            <a:pPr lvl="1"/>
            <a:r>
              <a:rPr lang="en-US" sz="2400" dirty="0">
                <a:latin typeface="Times New Roman" pitchFamily="18" charset="0"/>
                <a:cs typeface="Times New Roman" pitchFamily="18" charset="0"/>
              </a:rPr>
              <a:t>All other messages are filtered out.</a:t>
            </a:r>
          </a:p>
          <a:p>
            <a:pPr>
              <a:buFont typeface="Wingdings" pitchFamily="2" charset="2"/>
              <a:buChar char="v"/>
            </a:pPr>
            <a:r>
              <a:rPr lang="en-US" sz="2400" dirty="0">
                <a:latin typeface="Times New Roman" pitchFamily="18" charset="0"/>
                <a:cs typeface="Times New Roman" pitchFamily="18" charset="0"/>
              </a:rPr>
              <a:t>Detector</a:t>
            </a:r>
          </a:p>
          <a:p>
            <a:pPr lvl="1"/>
            <a:r>
              <a:rPr lang="en-US" sz="2400" dirty="0">
                <a:latin typeface="Times New Roman" pitchFamily="18" charset="0"/>
                <a:cs typeface="Times New Roman" pitchFamily="18" charset="0"/>
              </a:rPr>
              <a:t>Processes all information to determine higher-level characteristics of the message, such as its meaning</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buFont typeface="Wingdings" pitchFamily="2" charset="2"/>
              <a:buChar char="v"/>
            </a:pPr>
            <a:r>
              <a:rPr lang="en-US" sz="2400" dirty="0" smtClean="0">
                <a:latin typeface="Times New Roman" pitchFamily="18" charset="0"/>
                <a:cs typeface="Times New Roman" pitchFamily="18" charset="0"/>
              </a:rPr>
              <a:t>Short-term memory</a:t>
            </a:r>
          </a:p>
          <a:p>
            <a:pPr lvl="1"/>
            <a:r>
              <a:rPr lang="en-US" sz="2400" dirty="0" smtClean="0">
                <a:latin typeface="Times New Roman" pitchFamily="18" charset="0"/>
                <a:cs typeface="Times New Roman" pitchFamily="18" charset="0"/>
              </a:rPr>
              <a:t>Receives the output of the detector.</a:t>
            </a:r>
          </a:p>
          <a:p>
            <a:pPr lvl="1"/>
            <a:r>
              <a:rPr lang="en-US" sz="2400" dirty="0" smtClean="0">
                <a:latin typeface="Times New Roman" pitchFamily="18" charset="0"/>
                <a:cs typeface="Times New Roman" pitchFamily="18" charset="0"/>
              </a:rPr>
              <a:t>Holds information for 10-15 seconds.</a:t>
            </a:r>
          </a:p>
          <a:p>
            <a:pPr lvl="1"/>
            <a:r>
              <a:rPr lang="en-US" sz="2400" dirty="0" smtClean="0">
                <a:latin typeface="Times New Roman" pitchFamily="18" charset="0"/>
                <a:cs typeface="Times New Roman" pitchFamily="18" charset="0"/>
              </a:rPr>
              <a:t>Transfers information into long-term memory.</a:t>
            </a: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629331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Tx/>
              <a:buChar char="-"/>
            </a:pPr>
            <a:r>
              <a:rPr lang="en-US" sz="2400" dirty="0" smtClean="0">
                <a:latin typeface="Times New Roman" pitchFamily="18" charset="0"/>
                <a:cs typeface="Times New Roman" pitchFamily="18" charset="0"/>
              </a:rPr>
              <a:t>Broadbent’s model has been called as </a:t>
            </a:r>
            <a:r>
              <a:rPr lang="en-US" sz="2400" b="1" i="1" dirty="0" smtClean="0">
                <a:latin typeface="Times New Roman" pitchFamily="18" charset="0"/>
                <a:cs typeface="Times New Roman" pitchFamily="18" charset="0"/>
              </a:rPr>
              <a:t>Bottleneck Model</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Because the filter restricts information flow, much as the neck of a bottle.</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Broadbent proposed that the filter restricts the large amount of information available to a person.</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So, only some of this information gets through to the detector.</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Filter lets information through based on specific physical characteristics of the information i.e., pitch of the speaker’s voice.</a:t>
            </a:r>
          </a:p>
          <a:p>
            <a:pPr marL="0" indent="0">
              <a:buNone/>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35779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Problems with Broadbent’s </a:t>
            </a:r>
            <a:r>
              <a:rPr lang="en-US" sz="3200" dirty="0">
                <a:latin typeface="Times New Roman" pitchFamily="18" charset="0"/>
                <a:cs typeface="Times New Roman" pitchFamily="18" charset="0"/>
              </a:rPr>
              <a:t>model</a:t>
            </a:r>
            <a:r>
              <a:rPr lang="en-US" sz="3200" dirty="0" smtClean="0">
                <a:latin typeface="Times New Roman" pitchFamily="18" charset="0"/>
                <a:cs typeface="Times New Roman" pitchFamily="18" charset="0"/>
              </a:rPr>
              <a:t>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Autofit/>
          </a:bodyPr>
          <a:lstStyle/>
          <a:p>
            <a:pPr algn="just">
              <a:buFontTx/>
              <a:buChar char="-"/>
            </a:pPr>
            <a:r>
              <a:rPr lang="en-US" sz="2400" dirty="0" smtClean="0">
                <a:latin typeface="Times New Roman" pitchFamily="18" charset="0"/>
                <a:cs typeface="Times New Roman" pitchFamily="18" charset="0"/>
              </a:rPr>
              <a:t>According to Broadbent’s model, information in the unattended message should not be accessible to consciousness.</a:t>
            </a:r>
          </a:p>
          <a:p>
            <a:pPr algn="just">
              <a:buFontTx/>
              <a:buChar char="-"/>
            </a:pPr>
            <a:r>
              <a:rPr lang="en-US" sz="2400" dirty="0" smtClean="0">
                <a:latin typeface="Times New Roman" pitchFamily="18" charset="0"/>
                <a:cs typeface="Times New Roman" pitchFamily="18" charset="0"/>
              </a:rPr>
              <a:t>However, </a:t>
            </a:r>
            <a:r>
              <a:rPr lang="en-US" sz="2400" b="1" i="1" dirty="0" smtClean="0">
                <a:latin typeface="Times New Roman" pitchFamily="18" charset="0"/>
                <a:cs typeface="Times New Roman" pitchFamily="18" charset="0"/>
              </a:rPr>
              <a:t>Neville Moray (1959)</a:t>
            </a:r>
            <a:r>
              <a:rPr lang="en-US" sz="2400" dirty="0" smtClean="0">
                <a:latin typeface="Times New Roman" pitchFamily="18" charset="0"/>
                <a:cs typeface="Times New Roman" pitchFamily="18" charset="0"/>
              </a:rPr>
              <a:t> experiment shadowed the message presented to one ear and ignored the message presented to the other ear.</a:t>
            </a:r>
          </a:p>
          <a:p>
            <a:pPr algn="just">
              <a:buFontTx/>
              <a:buChar char="-"/>
            </a:pPr>
            <a:r>
              <a:rPr lang="en-US" sz="2400" dirty="0" smtClean="0">
                <a:latin typeface="Times New Roman" pitchFamily="18" charset="0"/>
                <a:cs typeface="Times New Roman" pitchFamily="18" charset="0"/>
              </a:rPr>
              <a:t>But when Moray presented the listener’s name to the other, unattended ear, about the </a:t>
            </a:r>
            <a:r>
              <a:rPr lang="en-US" sz="2400" b="1" i="1" dirty="0" smtClean="0">
                <a:latin typeface="Times New Roman" pitchFamily="18" charset="0"/>
                <a:cs typeface="Times New Roman" pitchFamily="18" charset="0"/>
              </a:rPr>
              <a:t>third of the participants noticed it</a:t>
            </a:r>
            <a:r>
              <a:rPr lang="en-US" sz="2400" dirty="0" smtClean="0">
                <a:latin typeface="Times New Roman" pitchFamily="18" charset="0"/>
                <a:cs typeface="Times New Roman" pitchFamily="18" charset="0"/>
              </a:rPr>
              <a:t>.</a:t>
            </a:r>
          </a:p>
          <a:p>
            <a:pPr algn="just">
              <a:buFontTx/>
              <a:buChar char="-"/>
            </a:pPr>
            <a:r>
              <a:rPr lang="en-US" sz="2400" dirty="0" smtClean="0">
                <a:latin typeface="Times New Roman" pitchFamily="18" charset="0"/>
                <a:cs typeface="Times New Roman" pitchFamily="18" charset="0"/>
              </a:rPr>
              <a:t>This phenomenon, in which a person is selectively listening to one message among many yet hears his or her name or some other distinctive message such as “Fire” that is not being attended, is called the </a:t>
            </a:r>
            <a:r>
              <a:rPr lang="en-US" sz="2400" b="1" i="1" dirty="0">
                <a:latin typeface="Times New Roman" pitchFamily="18" charset="0"/>
                <a:cs typeface="Times New Roman" pitchFamily="18" charset="0"/>
              </a:rPr>
              <a:t>Cocktail party </a:t>
            </a:r>
            <a:r>
              <a:rPr lang="en-US" sz="2400" b="1" i="1" dirty="0" smtClean="0">
                <a:latin typeface="Times New Roman" pitchFamily="18" charset="0"/>
                <a:cs typeface="Times New Roman" pitchFamily="18" charset="0"/>
              </a:rPr>
              <a:t>effect</a:t>
            </a:r>
            <a:r>
              <a:rPr lang="en-US" sz="2400" dirty="0" smtClean="0">
                <a:latin typeface="Times New Roman" pitchFamily="18" charset="0"/>
                <a:cs typeface="Times New Roman" pitchFamily="18" charset="0"/>
              </a:rPr>
              <a:t> (Wood &amp; Cowan, 1995).</a:t>
            </a:r>
          </a:p>
          <a:p>
            <a:pPr algn="just">
              <a:buFontTx/>
              <a:buChar char="-"/>
            </a:pPr>
            <a:endParaRPr lang="en-US" sz="2400" b="1" i="1" dirty="0" smtClean="0">
              <a:latin typeface="Times New Roman" pitchFamily="18" charset="0"/>
              <a:cs typeface="Times New Roman" pitchFamily="18" charset="0"/>
            </a:endParaRPr>
          </a:p>
          <a:p>
            <a:pPr algn="just">
              <a:buFontTx/>
              <a:buChar char="-"/>
            </a:pPr>
            <a:endParaRPr lang="en-US" sz="2400" dirty="0" smtClean="0">
              <a:latin typeface="Times New Roman" pitchFamily="18" charset="0"/>
              <a:cs typeface="Times New Roman" pitchFamily="18" charset="0"/>
            </a:endParaRPr>
          </a:p>
          <a:p>
            <a:pPr algn="just">
              <a:buFontTx/>
              <a:buChar char="-"/>
            </a:pPr>
            <a:endParaRPr lang="en-US" sz="2400" dirty="0" smtClean="0">
              <a:latin typeface="Times New Roman" pitchFamily="18" charset="0"/>
              <a:cs typeface="Times New Roman" pitchFamily="18" charset="0"/>
            </a:endParaRPr>
          </a:p>
          <a:p>
            <a:pPr marL="0" indent="0" algn="just">
              <a:buNone/>
            </a:pP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041443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983163"/>
          </a:xfrm>
        </p:spPr>
        <p:txBody>
          <a:bodyPr>
            <a:normAutofit/>
          </a:bodyPr>
          <a:lstStyle/>
          <a:p>
            <a:pPr>
              <a:buFontTx/>
              <a:buChar char="-"/>
            </a:pPr>
            <a:r>
              <a:rPr lang="en-US" sz="2400" dirty="0" smtClean="0">
                <a:latin typeface="Times New Roman" pitchFamily="18" charset="0"/>
                <a:cs typeface="Times New Roman" pitchFamily="18" charset="0"/>
              </a:rPr>
              <a:t>According to Broadbent’s theory, the filter is supposed to let through only one message, based on its physical characteristics.</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But, Moray (1959) participants had recognized their names.</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Following Moray’s lead, </a:t>
            </a:r>
            <a:r>
              <a:rPr lang="en-US" sz="2400" b="1" i="1" dirty="0" smtClean="0">
                <a:latin typeface="Times New Roman" pitchFamily="18" charset="0"/>
                <a:cs typeface="Times New Roman" pitchFamily="18" charset="0"/>
              </a:rPr>
              <a:t>Gray &amp; </a:t>
            </a:r>
            <a:r>
              <a:rPr lang="en-US" sz="2400" b="1" i="1" dirty="0" err="1" smtClean="0">
                <a:latin typeface="Times New Roman" pitchFamily="18" charset="0"/>
                <a:cs typeface="Times New Roman" pitchFamily="18" charset="0"/>
              </a:rPr>
              <a:t>Wedderburn</a:t>
            </a:r>
            <a:r>
              <a:rPr lang="en-US" sz="2400" b="1" i="1" dirty="0" smtClean="0">
                <a:latin typeface="Times New Roman" pitchFamily="18" charset="0"/>
                <a:cs typeface="Times New Roman" pitchFamily="18" charset="0"/>
              </a:rPr>
              <a:t> (1960)</a:t>
            </a:r>
            <a:r>
              <a:rPr lang="en-US" sz="2400" dirty="0" smtClean="0">
                <a:latin typeface="Times New Roman" pitchFamily="18" charset="0"/>
                <a:cs typeface="Times New Roman" pitchFamily="18" charset="0"/>
              </a:rPr>
              <a:t> showed that information presented to the unattended ear is processed enough to provide the listener with some awareness of its meaning. </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4168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r>
              <a:rPr lang="en-US" sz="3200" dirty="0">
                <a:latin typeface="Times New Roman" pitchFamily="18" charset="0"/>
                <a:cs typeface="Times New Roman" pitchFamily="18" charset="0"/>
              </a:rPr>
              <a:t>Introduction</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rmAutofit/>
          </a:bodyPr>
          <a:lstStyle/>
          <a:p>
            <a:pPr marL="0" indent="0">
              <a:buNone/>
            </a:pPr>
            <a:r>
              <a:rPr lang="en-US" sz="2400" b="1" i="1" dirty="0">
                <a:latin typeface="Times New Roman" pitchFamily="18" charset="0"/>
                <a:cs typeface="Times New Roman" pitchFamily="18" charset="0"/>
              </a:rPr>
              <a:t>Definition</a:t>
            </a:r>
          </a:p>
          <a:p>
            <a:pPr algn="just">
              <a:buFontTx/>
              <a:buChar char="-"/>
            </a:pPr>
            <a:r>
              <a:rPr lang="en-US" sz="2400" dirty="0" smtClean="0">
                <a:latin typeface="Times New Roman" pitchFamily="18" charset="0"/>
                <a:cs typeface="Times New Roman" pitchFamily="18" charset="0"/>
              </a:rPr>
              <a:t>“</a:t>
            </a:r>
            <a:r>
              <a:rPr lang="en-US" sz="2400" dirty="0">
                <a:latin typeface="Times New Roman" pitchFamily="18" charset="0"/>
                <a:cs typeface="Times New Roman" pitchFamily="18" charset="0"/>
              </a:rPr>
              <a:t>Everybody knows what attention is. It is the taking possession of the mind, in clear and vivid form, of </a:t>
            </a:r>
            <a:r>
              <a:rPr lang="en-US" sz="2400" dirty="0">
                <a:solidFill>
                  <a:srgbClr val="FF0000"/>
                </a:solidFill>
                <a:latin typeface="Times New Roman" pitchFamily="18" charset="0"/>
                <a:cs typeface="Times New Roman" pitchFamily="18" charset="0"/>
              </a:rPr>
              <a:t>one out of </a:t>
            </a:r>
            <a:r>
              <a:rPr lang="en-US" sz="2400" dirty="0">
                <a:latin typeface="Times New Roman" pitchFamily="18" charset="0"/>
                <a:cs typeface="Times New Roman" pitchFamily="18" charset="0"/>
              </a:rPr>
              <a:t>what seem </a:t>
            </a:r>
            <a:r>
              <a:rPr lang="en-US" sz="2400" dirty="0">
                <a:solidFill>
                  <a:srgbClr val="FF0000"/>
                </a:solidFill>
                <a:latin typeface="Times New Roman" pitchFamily="18" charset="0"/>
                <a:cs typeface="Times New Roman" pitchFamily="18" charset="0"/>
              </a:rPr>
              <a:t>several</a:t>
            </a:r>
            <a:r>
              <a:rPr lang="en-US" sz="2400" dirty="0">
                <a:latin typeface="Times New Roman" pitchFamily="18" charset="0"/>
                <a:cs typeface="Times New Roman" pitchFamily="18" charset="0"/>
              </a:rPr>
              <a:t> simultaneously possible objects or trains of thought. </a:t>
            </a:r>
            <a:r>
              <a:rPr lang="en-US" sz="2400" dirty="0" err="1">
                <a:solidFill>
                  <a:srgbClr val="FF0000"/>
                </a:solidFill>
                <a:latin typeface="Times New Roman" pitchFamily="18" charset="0"/>
                <a:cs typeface="Times New Roman" pitchFamily="18" charset="0"/>
              </a:rPr>
              <a:t>Focalisation</a:t>
            </a:r>
            <a:r>
              <a:rPr lang="en-US" sz="2400" dirty="0">
                <a:latin typeface="Times New Roman" pitchFamily="18" charset="0"/>
                <a:cs typeface="Times New Roman" pitchFamily="18" charset="0"/>
              </a:rPr>
              <a:t>, </a:t>
            </a:r>
            <a:r>
              <a:rPr lang="en-US" sz="2400" dirty="0">
                <a:solidFill>
                  <a:srgbClr val="FF0000"/>
                </a:solidFill>
                <a:latin typeface="Times New Roman" pitchFamily="18" charset="0"/>
                <a:cs typeface="Times New Roman" pitchFamily="18" charset="0"/>
              </a:rPr>
              <a:t>concentration</a:t>
            </a:r>
            <a:r>
              <a:rPr lang="en-US" sz="2400" dirty="0">
                <a:latin typeface="Times New Roman" pitchFamily="18" charset="0"/>
                <a:cs typeface="Times New Roman" pitchFamily="18" charset="0"/>
              </a:rPr>
              <a:t>, of consciousness are of its essence. […] It implies </a:t>
            </a:r>
            <a:r>
              <a:rPr lang="en-US" sz="2400" dirty="0">
                <a:solidFill>
                  <a:srgbClr val="FF0000"/>
                </a:solidFill>
                <a:latin typeface="Times New Roman" pitchFamily="18" charset="0"/>
                <a:cs typeface="Times New Roman" pitchFamily="18" charset="0"/>
              </a:rPr>
              <a:t>withdrawal from some things</a:t>
            </a:r>
            <a:r>
              <a:rPr lang="en-US" sz="2400" dirty="0">
                <a:latin typeface="Times New Roman" pitchFamily="18" charset="0"/>
                <a:cs typeface="Times New Roman" pitchFamily="18" charset="0"/>
              </a:rPr>
              <a:t> in order to deal effectively with others […]” (</a:t>
            </a:r>
            <a:r>
              <a:rPr lang="en-US" sz="2400" i="1" dirty="0">
                <a:latin typeface="Times New Roman" pitchFamily="18" charset="0"/>
                <a:cs typeface="Times New Roman" pitchFamily="18" charset="0"/>
              </a:rPr>
              <a:t>William James in “principles of psychology”, in 1890)</a:t>
            </a:r>
            <a:r>
              <a:rPr lang="en-US" sz="2400" dirty="0">
                <a:latin typeface="Times New Roman" pitchFamily="18" charset="0"/>
                <a:cs typeface="Times New Roman" pitchFamily="18" charset="0"/>
              </a:rPr>
              <a:t>  </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121478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dirty="0" smtClean="0">
                <a:latin typeface="Times New Roman" pitchFamily="18" charset="0"/>
                <a:cs typeface="Times New Roman" pitchFamily="18" charset="0"/>
              </a:rPr>
              <a:t>Gray &amp; </a:t>
            </a:r>
            <a:r>
              <a:rPr lang="en-US" sz="2800" dirty="0" err="1" smtClean="0">
                <a:latin typeface="Times New Roman" pitchFamily="18" charset="0"/>
                <a:cs typeface="Times New Roman" pitchFamily="18" charset="0"/>
              </a:rPr>
              <a:t>Wedderburn’s</a:t>
            </a:r>
            <a:r>
              <a:rPr lang="en-US" sz="2800" dirty="0" smtClean="0">
                <a:latin typeface="Times New Roman" pitchFamily="18" charset="0"/>
                <a:cs typeface="Times New Roman" pitchFamily="18" charset="0"/>
              </a:rPr>
              <a:t> Experiment (1960)</a:t>
            </a:r>
            <a:endParaRPr lang="en-US" sz="28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199" y="762000"/>
            <a:ext cx="2548705"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446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800" dirty="0" smtClean="0">
                <a:latin typeface="Times New Roman" pitchFamily="18" charset="0"/>
                <a:cs typeface="Times New Roman" pitchFamily="18" charset="0"/>
              </a:rPr>
              <a:t>“Dear Aunt Jane” Experiment</a:t>
            </a:r>
            <a:endParaRPr lang="en-US" sz="28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rmAutofit/>
          </a:bodyPr>
          <a:lstStyle/>
          <a:p>
            <a:pPr>
              <a:buFontTx/>
              <a:buChar char="-"/>
            </a:pPr>
            <a:r>
              <a:rPr lang="en-US" sz="2400" dirty="0" smtClean="0">
                <a:latin typeface="Times New Roman" pitchFamily="18" charset="0"/>
                <a:cs typeface="Times New Roman" pitchFamily="18" charset="0"/>
              </a:rPr>
              <a:t>As in Cherry’s dichotic listening experiment, the participants were told to shadow the message presented to one ear.</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 attended (shadowed) ear received the message “Dear 7 Jane”, and the unattended ear received the message “9 Aunt 6”.</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Participants reported hearing </a:t>
            </a:r>
            <a:r>
              <a:rPr lang="en-US" sz="2400" dirty="0">
                <a:latin typeface="Times New Roman" pitchFamily="18" charset="0"/>
                <a:cs typeface="Times New Roman" pitchFamily="18" charset="0"/>
              </a:rPr>
              <a:t>“Dear </a:t>
            </a:r>
            <a:r>
              <a:rPr lang="en-US" sz="2400" dirty="0" smtClean="0">
                <a:latin typeface="Times New Roman" pitchFamily="18" charset="0"/>
                <a:cs typeface="Times New Roman" pitchFamily="18" charset="0"/>
              </a:rPr>
              <a:t>Aunt </a:t>
            </a:r>
            <a:r>
              <a:rPr lang="en-US" sz="2400" dirty="0">
                <a:latin typeface="Times New Roman" pitchFamily="18" charset="0"/>
                <a:cs typeface="Times New Roman" pitchFamily="18" charset="0"/>
              </a:rPr>
              <a:t>Jane</a:t>
            </a:r>
            <a:r>
              <a:rPr lang="en-US" sz="2400" dirty="0" smtClean="0">
                <a:latin typeface="Times New Roman" pitchFamily="18" charset="0"/>
                <a:cs typeface="Times New Roman" pitchFamily="18" charset="0"/>
              </a:rPr>
              <a:t>”, rather than </a:t>
            </a:r>
            <a:r>
              <a:rPr lang="en-US" sz="2400" dirty="0">
                <a:latin typeface="Times New Roman" pitchFamily="18" charset="0"/>
                <a:cs typeface="Times New Roman" pitchFamily="18" charset="0"/>
              </a:rPr>
              <a:t>“Dear 7 Jane</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This occurred because they were taking the meaning of the words into account.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0385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sz="3200" dirty="0" err="1">
                <a:latin typeface="Times New Roman" pitchFamily="18" charset="0"/>
                <a:cs typeface="Times New Roman" pitchFamily="18" charset="0"/>
              </a:rPr>
              <a:t>Treisman’s</a:t>
            </a:r>
            <a:r>
              <a:rPr lang="en-US" sz="3200" dirty="0">
                <a:latin typeface="Times New Roman" pitchFamily="18" charset="0"/>
                <a:cs typeface="Times New Roman" pitchFamily="18" charset="0"/>
              </a:rPr>
              <a:t> Attenuation Theory of Attention (1964)</a:t>
            </a:r>
            <a:endParaRPr lang="en-US" sz="3200" dirty="0"/>
          </a:p>
        </p:txBody>
      </p:sp>
      <p:pic>
        <p:nvPicPr>
          <p:cNvPr id="205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750027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201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sz="3200" dirty="0" err="1">
                <a:latin typeface="Times New Roman" pitchFamily="18" charset="0"/>
                <a:cs typeface="Times New Roman" pitchFamily="18" charset="0"/>
              </a:rPr>
              <a:t>Treisman’s</a:t>
            </a:r>
            <a:r>
              <a:rPr lang="en-US" sz="3200" dirty="0">
                <a:latin typeface="Times New Roman" pitchFamily="18" charset="0"/>
                <a:cs typeface="Times New Roman" pitchFamily="18" charset="0"/>
              </a:rPr>
              <a:t> Attenuation Theory of Attention (1964</a:t>
            </a:r>
            <a:r>
              <a:rPr lang="en-US" sz="3200" dirty="0" smtClean="0">
                <a:latin typeface="Times New Roman" pitchFamily="18" charset="0"/>
                <a:cs typeface="Times New Roman" pitchFamily="18" charset="0"/>
              </a:rPr>
              <a: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dirty="0">
                <a:latin typeface="Times New Roman" pitchFamily="18" charset="0"/>
                <a:cs typeface="Times New Roman" pitchFamily="18" charset="0"/>
              </a:rPr>
              <a:t>Replaced Broadbent’s filter with an </a:t>
            </a:r>
            <a:r>
              <a:rPr lang="en-US" sz="2400" i="1" dirty="0">
                <a:latin typeface="Times New Roman" pitchFamily="18" charset="0"/>
                <a:cs typeface="Times New Roman" pitchFamily="18" charset="0"/>
              </a:rPr>
              <a:t>attenuator</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P</a:t>
            </a:r>
            <a:r>
              <a:rPr lang="en-US" sz="2400" dirty="0" smtClean="0">
                <a:latin typeface="Times New Roman" pitchFamily="18" charset="0"/>
                <a:cs typeface="Times New Roman" pitchFamily="18" charset="0"/>
              </a:rPr>
              <a:t>roposed that selection occurs in two stages.</a:t>
            </a:r>
          </a:p>
          <a:p>
            <a:pPr lvl="2">
              <a:buFontTx/>
              <a:buChar char="-"/>
            </a:pPr>
            <a:r>
              <a:rPr lang="en-US" b="1" i="1" dirty="0" smtClean="0">
                <a:latin typeface="Times New Roman" pitchFamily="18" charset="0"/>
                <a:cs typeface="Times New Roman" pitchFamily="18" charset="0"/>
              </a:rPr>
              <a:t>Attenuator Stage</a:t>
            </a:r>
          </a:p>
          <a:p>
            <a:pPr lvl="2">
              <a:buFontTx/>
              <a:buChar char="-"/>
            </a:pPr>
            <a:r>
              <a:rPr lang="en-US" b="1" i="1" dirty="0" smtClean="0">
                <a:latin typeface="Times New Roman" pitchFamily="18" charset="0"/>
                <a:cs typeface="Times New Roman" pitchFamily="18" charset="0"/>
              </a:rPr>
              <a:t>Dictionary Unit Stage</a:t>
            </a:r>
          </a:p>
          <a:p>
            <a:pPr>
              <a:buFontTx/>
              <a:buChar char="-"/>
            </a:pPr>
            <a:r>
              <a:rPr lang="en-US" sz="2400" dirty="0" smtClean="0">
                <a:latin typeface="Times New Roman" pitchFamily="18" charset="0"/>
                <a:cs typeface="Times New Roman" pitchFamily="18" charset="0"/>
              </a:rPr>
              <a:t>Attenuator analyzes the incoming message in terms of </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 </a:t>
            </a:r>
            <a:r>
              <a:rPr lang="en-US" sz="2400" b="1" i="1" dirty="0">
                <a:latin typeface="Times New Roman" pitchFamily="18" charset="0"/>
                <a:cs typeface="Times New Roman" pitchFamily="18" charset="0"/>
              </a:rPr>
              <a:t>P</a:t>
            </a:r>
            <a:r>
              <a:rPr lang="en-US" sz="2400" b="1" i="1" dirty="0" smtClean="0">
                <a:latin typeface="Times New Roman" pitchFamily="18" charset="0"/>
                <a:cs typeface="Times New Roman" pitchFamily="18" charset="0"/>
              </a:rPr>
              <a:t>hysical characteristics</a:t>
            </a:r>
            <a:r>
              <a:rPr lang="en-US" sz="2400" dirty="0" smtClean="0">
                <a:latin typeface="Times New Roman" pitchFamily="18" charset="0"/>
                <a:cs typeface="Times New Roman" pitchFamily="18" charset="0"/>
              </a:rPr>
              <a:t>- high pitch or low pitch</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 </a:t>
            </a:r>
            <a:r>
              <a:rPr lang="en-US" sz="2400" b="1" i="1" dirty="0">
                <a:latin typeface="Times New Roman" pitchFamily="18" charset="0"/>
                <a:cs typeface="Times New Roman" pitchFamily="18" charset="0"/>
              </a:rPr>
              <a:t>L</a:t>
            </a:r>
            <a:r>
              <a:rPr lang="en-US" sz="2400" b="1" i="1" dirty="0" smtClean="0">
                <a:latin typeface="Times New Roman" pitchFamily="18" charset="0"/>
                <a:cs typeface="Times New Roman" pitchFamily="18" charset="0"/>
              </a:rPr>
              <a:t>anguage</a:t>
            </a:r>
            <a:r>
              <a:rPr lang="en-US" sz="2400" dirty="0" smtClean="0">
                <a:latin typeface="Times New Roman" pitchFamily="18" charset="0"/>
                <a:cs typeface="Times New Roman" pitchFamily="18" charset="0"/>
              </a:rPr>
              <a:t>- how the message groups into words</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 </a:t>
            </a:r>
            <a:r>
              <a:rPr lang="en-US" sz="2400" b="1" i="1" dirty="0">
                <a:latin typeface="Times New Roman" pitchFamily="18" charset="0"/>
                <a:cs typeface="Times New Roman" pitchFamily="18" charset="0"/>
              </a:rPr>
              <a:t>M</a:t>
            </a:r>
            <a:r>
              <a:rPr lang="en-US" sz="2400" b="1" i="1" dirty="0" smtClean="0">
                <a:latin typeface="Times New Roman" pitchFamily="18" charset="0"/>
                <a:cs typeface="Times New Roman" pitchFamily="18" charset="0"/>
              </a:rPr>
              <a:t>eaning</a:t>
            </a:r>
            <a:r>
              <a:rPr lang="en-US" sz="2400" dirty="0" smtClean="0">
                <a:latin typeface="Times New Roman" pitchFamily="18" charset="0"/>
                <a:cs typeface="Times New Roman" pitchFamily="18" charset="0"/>
              </a:rPr>
              <a:t>- how sequences of words create 		                      			meaningful words</a:t>
            </a:r>
          </a:p>
          <a:p>
            <a:pPr>
              <a:buFont typeface="Wingdings" pitchFamily="2" charset="2"/>
              <a:buChar char="v"/>
            </a:pPr>
            <a:r>
              <a:rPr lang="en-US" sz="2400" dirty="0" smtClean="0">
                <a:latin typeface="Times New Roman" pitchFamily="18" charset="0"/>
                <a:cs typeface="Times New Roman" pitchFamily="18" charset="0"/>
              </a:rPr>
              <a:t>Note that this is similar to what Broadbent proposed.</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1733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lnSpcReduction="10000"/>
          </a:bodyPr>
          <a:lstStyle/>
          <a:p>
            <a:pPr algn="just">
              <a:buFontTx/>
              <a:buChar char="-"/>
            </a:pPr>
            <a:r>
              <a:rPr lang="en-US" sz="2400" dirty="0" smtClean="0">
                <a:latin typeface="Times New Roman" pitchFamily="18" charset="0"/>
                <a:cs typeface="Times New Roman" pitchFamily="18" charset="0"/>
              </a:rPr>
              <a:t>But in </a:t>
            </a:r>
            <a:r>
              <a:rPr lang="en-US" sz="2400" dirty="0" err="1" smtClean="0">
                <a:latin typeface="Times New Roman" pitchFamily="18" charset="0"/>
                <a:cs typeface="Times New Roman" pitchFamily="18" charset="0"/>
              </a:rPr>
              <a:t>Treisman’s</a:t>
            </a:r>
            <a:r>
              <a:rPr lang="en-US" sz="2400" dirty="0" smtClean="0">
                <a:latin typeface="Times New Roman" pitchFamily="18" charset="0"/>
                <a:cs typeface="Times New Roman" pitchFamily="18" charset="0"/>
              </a:rPr>
              <a:t> theory language and meaning can be used to separate the messages.</a:t>
            </a:r>
          </a:p>
          <a:p>
            <a:pPr algn="just">
              <a:buFontTx/>
              <a:buChar char="-"/>
            </a:pPr>
            <a:r>
              <a:rPr lang="en-US" sz="2400" dirty="0" smtClean="0">
                <a:latin typeface="Times New Roman" pitchFamily="18" charset="0"/>
                <a:cs typeface="Times New Roman" pitchFamily="18" charset="0"/>
              </a:rPr>
              <a:t>For example, if there are 2 messages, </a:t>
            </a:r>
          </a:p>
          <a:p>
            <a:pPr algn="just">
              <a:buFontTx/>
              <a:buChar char="-"/>
            </a:pPr>
            <a:r>
              <a:rPr lang="en-US" sz="2400" dirty="0" smtClean="0">
                <a:latin typeface="Times New Roman" pitchFamily="18" charset="0"/>
                <a:cs typeface="Times New Roman" pitchFamily="18" charset="0"/>
              </a:rPr>
              <a:t>One in a male voice and one in a female voice, then analysis at the physical level is adequate to separate the low-pitched male voice from high-pitched female voice.</a:t>
            </a:r>
          </a:p>
          <a:p>
            <a:pPr algn="just">
              <a:buFontTx/>
              <a:buChar char="-"/>
            </a:pPr>
            <a:r>
              <a:rPr lang="en-US" sz="2400" dirty="0" smtClean="0">
                <a:latin typeface="Times New Roman" pitchFamily="18" charset="0"/>
                <a:cs typeface="Times New Roman" pitchFamily="18" charset="0"/>
              </a:rPr>
              <a:t>If the voices are similar, then it might be necessary to use meaning to separate the two messages.</a:t>
            </a:r>
          </a:p>
          <a:p>
            <a:pPr algn="just">
              <a:buFontTx/>
              <a:buChar char="-"/>
            </a:pPr>
            <a:r>
              <a:rPr lang="en-US" sz="2400" dirty="0" smtClean="0">
                <a:latin typeface="Times New Roman" pitchFamily="18" charset="0"/>
                <a:cs typeface="Times New Roman" pitchFamily="18" charset="0"/>
              </a:rPr>
              <a:t>Once the attended and unattended messages have been identified, both messages are let through the attenuator.</a:t>
            </a:r>
          </a:p>
          <a:p>
            <a:pPr algn="just">
              <a:buFontTx/>
              <a:buChar char="-"/>
            </a:pPr>
            <a:r>
              <a:rPr lang="en-US" sz="2400" dirty="0" smtClean="0">
                <a:latin typeface="Times New Roman" pitchFamily="18" charset="0"/>
                <a:cs typeface="Times New Roman" pitchFamily="18" charset="0"/>
              </a:rPr>
              <a:t>But the attended message emerges at full strength and the unattended messages are attenuated- they are still present, but are weaker than the attended message</a:t>
            </a:r>
          </a:p>
          <a:p>
            <a:pPr algn="just">
              <a:buFontTx/>
              <a:buChar char="-"/>
            </a:pPr>
            <a:r>
              <a:rPr lang="en-US" sz="2400" dirty="0" smtClean="0">
                <a:latin typeface="Times New Roman" pitchFamily="18" charset="0"/>
                <a:cs typeface="Times New Roman" pitchFamily="18" charset="0"/>
              </a:rPr>
              <a:t>Because at least some of the unattended message gets through the attenuator, it has been called as </a:t>
            </a:r>
            <a:r>
              <a:rPr lang="en-US" sz="2400" b="1" i="1" dirty="0" smtClean="0">
                <a:latin typeface="Times New Roman" pitchFamily="18" charset="0"/>
                <a:cs typeface="Times New Roman" pitchFamily="18" charset="0"/>
              </a:rPr>
              <a:t>“leaky filter” </a:t>
            </a:r>
            <a:r>
              <a:rPr lang="en-US" sz="2400" dirty="0" smtClean="0">
                <a:latin typeface="Times New Roman" pitchFamily="18" charset="0"/>
                <a:cs typeface="Times New Roman" pitchFamily="18" charset="0"/>
              </a:rPr>
              <a:t>model. </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07554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447800"/>
            <a:ext cx="4617400" cy="375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58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normAutofit fontScale="92500" lnSpcReduction="10000"/>
          </a:bodyPr>
          <a:lstStyle/>
          <a:p>
            <a:pPr algn="just">
              <a:buFontTx/>
              <a:buChar char="-"/>
            </a:pPr>
            <a:r>
              <a:rPr lang="en-US" sz="2400" dirty="0" smtClean="0">
                <a:latin typeface="Times New Roman" pitchFamily="18" charset="0"/>
                <a:cs typeface="Times New Roman" pitchFamily="18" charset="0"/>
              </a:rPr>
              <a:t>The final output of the system is determined in the second stage, when the message is analyzed by the </a:t>
            </a:r>
            <a:r>
              <a:rPr lang="en-US" sz="2400" b="1" i="1" dirty="0" smtClean="0">
                <a:latin typeface="Times New Roman" pitchFamily="18" charset="0"/>
                <a:cs typeface="Times New Roman" pitchFamily="18" charset="0"/>
              </a:rPr>
              <a:t>dictionary unit</a:t>
            </a:r>
            <a:r>
              <a:rPr lang="en-US" sz="2400" dirty="0" smtClean="0">
                <a:latin typeface="Times New Roman" pitchFamily="18" charset="0"/>
                <a:cs typeface="Times New Roman" pitchFamily="18" charset="0"/>
              </a:rPr>
              <a:t>.</a:t>
            </a:r>
          </a:p>
          <a:p>
            <a:pPr algn="just">
              <a:buFontTx/>
              <a:buChar char="-"/>
            </a:pPr>
            <a:r>
              <a:rPr lang="en-US" sz="2400" dirty="0" smtClean="0">
                <a:latin typeface="Times New Roman" pitchFamily="18" charset="0"/>
                <a:cs typeface="Times New Roman" pitchFamily="18" charset="0"/>
              </a:rPr>
              <a:t>The dictionary unit contains stored words, each of which has a threshold for being activated.</a:t>
            </a:r>
          </a:p>
          <a:p>
            <a:pPr algn="just">
              <a:buFontTx/>
              <a:buChar char="-"/>
            </a:pPr>
            <a:r>
              <a:rPr lang="en-US" sz="2400" dirty="0" smtClean="0">
                <a:latin typeface="Times New Roman" pitchFamily="18" charset="0"/>
                <a:cs typeface="Times New Roman" pitchFamily="18" charset="0"/>
              </a:rPr>
              <a:t>A threshold is the smallest signal strength that can barely be detected.</a:t>
            </a:r>
          </a:p>
          <a:p>
            <a:pPr algn="just">
              <a:buFontTx/>
              <a:buChar char="-"/>
            </a:pPr>
            <a:r>
              <a:rPr lang="en-US" sz="2400" dirty="0" smtClean="0">
                <a:latin typeface="Times New Roman" pitchFamily="18" charset="0"/>
                <a:cs typeface="Times New Roman" pitchFamily="18" charset="0"/>
              </a:rPr>
              <a:t>Thus, a word with a low threshold might be detected even when it is presented softly.</a:t>
            </a:r>
          </a:p>
          <a:p>
            <a:pPr algn="just">
              <a:buFontTx/>
              <a:buChar char="-"/>
            </a:pPr>
            <a:r>
              <a:rPr lang="en-US" sz="2400" dirty="0" smtClean="0">
                <a:latin typeface="Times New Roman" pitchFamily="18" charset="0"/>
                <a:cs typeface="Times New Roman" pitchFamily="18" charset="0"/>
              </a:rPr>
              <a:t>According to </a:t>
            </a:r>
            <a:r>
              <a:rPr lang="en-US" sz="2400" dirty="0" err="1" smtClean="0">
                <a:latin typeface="Times New Roman" pitchFamily="18" charset="0"/>
                <a:cs typeface="Times New Roman" pitchFamily="18" charset="0"/>
              </a:rPr>
              <a:t>Treisman</a:t>
            </a:r>
            <a:r>
              <a:rPr lang="en-US" sz="2400" dirty="0" smtClean="0">
                <a:latin typeface="Times New Roman" pitchFamily="18" charset="0"/>
                <a:cs typeface="Times New Roman" pitchFamily="18" charset="0"/>
              </a:rPr>
              <a:t>, words that are common or especially important, i.e., listener’s name, have low thresholds, so even a weak signal in the unattended channel can activate that word, and we hear our name from across the room.</a:t>
            </a:r>
          </a:p>
          <a:p>
            <a:pPr algn="just">
              <a:buFontTx/>
              <a:buChar char="-"/>
            </a:pPr>
            <a:r>
              <a:rPr lang="en-US" sz="2400" dirty="0" smtClean="0">
                <a:latin typeface="Times New Roman" pitchFamily="18" charset="0"/>
                <a:cs typeface="Times New Roman" pitchFamily="18" charset="0"/>
              </a:rPr>
              <a:t>Words that are unimportant to the listener have higher thresholds, so it takes the strong signal of the attended message to activate these words.</a:t>
            </a:r>
          </a:p>
          <a:p>
            <a:pPr algn="just">
              <a:buFontTx/>
              <a:buChar char="-"/>
            </a:pPr>
            <a:r>
              <a:rPr lang="en-US" sz="2400" dirty="0">
                <a:latin typeface="Times New Roman" pitchFamily="18" charset="0"/>
                <a:cs typeface="Times New Roman" pitchFamily="18" charset="0"/>
              </a:rPr>
              <a:t>Thus, according to </a:t>
            </a:r>
            <a:r>
              <a:rPr lang="en-US" sz="2400" dirty="0" err="1">
                <a:latin typeface="Times New Roman" pitchFamily="18" charset="0"/>
                <a:cs typeface="Times New Roman" pitchFamily="18" charset="0"/>
              </a:rPr>
              <a:t>Treisman</a:t>
            </a:r>
            <a:r>
              <a:rPr lang="en-US" sz="2400" dirty="0">
                <a:latin typeface="Times New Roman" pitchFamily="18" charset="0"/>
                <a:cs typeface="Times New Roman" pitchFamily="18" charset="0"/>
              </a:rPr>
              <a:t>, the attended message gets through, plus some parts of the weaker unattended message.</a:t>
            </a:r>
          </a:p>
          <a:p>
            <a:pPr algn="just">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61376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Late Selection Models of Attention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algn="just">
              <a:buFontTx/>
              <a:buChar char="-"/>
            </a:pPr>
            <a:r>
              <a:rPr lang="en-US" sz="2400" dirty="0" smtClean="0">
                <a:latin typeface="Times New Roman" pitchFamily="18" charset="0"/>
                <a:cs typeface="Times New Roman" pitchFamily="18" charset="0"/>
              </a:rPr>
              <a:t>Other experimental results showed that messages can be selected at a later stage of processing, based on primarily on their meaning.</a:t>
            </a:r>
          </a:p>
          <a:p>
            <a:pPr algn="just">
              <a:buFontTx/>
              <a:buChar char="-"/>
            </a:pPr>
            <a:r>
              <a:rPr lang="en-US" sz="2400" dirty="0" smtClean="0">
                <a:latin typeface="Times New Roman" pitchFamily="18" charset="0"/>
                <a:cs typeface="Times New Roman" pitchFamily="18" charset="0"/>
              </a:rPr>
              <a:t>For example, in an experiment by Donald MacKay (1973) listened to ambiguous sentences, such as </a:t>
            </a:r>
            <a:r>
              <a:rPr lang="en-US" sz="2400" b="1" i="1" dirty="0" smtClean="0">
                <a:latin typeface="Times New Roman" pitchFamily="18" charset="0"/>
                <a:cs typeface="Times New Roman" pitchFamily="18" charset="0"/>
              </a:rPr>
              <a:t>“They were throwing stones at the bank”</a:t>
            </a:r>
            <a:r>
              <a:rPr lang="en-US" sz="2400" dirty="0" smtClean="0">
                <a:latin typeface="Times New Roman" pitchFamily="18" charset="0"/>
                <a:cs typeface="Times New Roman" pitchFamily="18" charset="0"/>
              </a:rPr>
              <a:t>, that could be taken more than one way.</a:t>
            </a:r>
          </a:p>
          <a:p>
            <a:pPr algn="just">
              <a:buFontTx/>
              <a:buChar char="-"/>
            </a:pPr>
            <a:r>
              <a:rPr lang="en-US" sz="2400" dirty="0" smtClean="0">
                <a:latin typeface="Times New Roman" pitchFamily="18" charset="0"/>
                <a:cs typeface="Times New Roman" pitchFamily="18" charset="0"/>
              </a:rPr>
              <a:t>These ambiguous sentences were presented to the attended ear, while biasing words, such as “river” or “money” were being presented to the unattended ear. </a:t>
            </a:r>
          </a:p>
          <a:p>
            <a:pPr algn="just">
              <a:buFontTx/>
              <a:buChar char="-"/>
            </a:pPr>
            <a:r>
              <a:rPr lang="en-US" sz="2400" dirty="0" smtClean="0">
                <a:latin typeface="Times New Roman" pitchFamily="18" charset="0"/>
                <a:cs typeface="Times New Roman" pitchFamily="18" charset="0"/>
              </a:rPr>
              <a:t>After hearing a number of the ambiguous sentences, participants were presented with pairs of sentences such as the following.</a:t>
            </a:r>
          </a:p>
          <a:p>
            <a:pPr algn="just">
              <a:buFont typeface="Wingdings" pitchFamily="2" charset="2"/>
              <a:buChar char="v"/>
            </a:pPr>
            <a:r>
              <a:rPr lang="en-US" sz="2400" dirty="0" smtClean="0">
                <a:latin typeface="Times New Roman" pitchFamily="18" charset="0"/>
                <a:cs typeface="Times New Roman" pitchFamily="18" charset="0"/>
              </a:rPr>
              <a:t>They threw stones toward the side of the river yesterday.</a:t>
            </a:r>
          </a:p>
          <a:p>
            <a:pPr algn="just">
              <a:buFont typeface="Wingdings" pitchFamily="2" charset="2"/>
              <a:buChar char="v"/>
            </a:pPr>
            <a:r>
              <a:rPr lang="en-US" sz="2400" dirty="0" smtClean="0">
                <a:latin typeface="Times New Roman" pitchFamily="18" charset="0"/>
                <a:cs typeface="Times New Roman" pitchFamily="18" charset="0"/>
              </a:rPr>
              <a:t>They threw stones at the savings and loan association yesterday.</a:t>
            </a:r>
          </a:p>
          <a:p>
            <a:pPr algn="just">
              <a:buFontTx/>
              <a:buChar char="-"/>
            </a:pPr>
            <a:r>
              <a:rPr lang="en-US" sz="2400" dirty="0" smtClean="0">
                <a:latin typeface="Times New Roman" pitchFamily="18" charset="0"/>
                <a:cs typeface="Times New Roman" pitchFamily="18" charset="0"/>
              </a:rPr>
              <a:t>Participants indicated which of these 2 sentences was closest in meaning to one of the sentences they had heard previously.</a:t>
            </a:r>
          </a:p>
          <a:p>
            <a:pPr algn="just">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09226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lnSpcReduction="10000"/>
          </a:bodyPr>
          <a:lstStyle/>
          <a:p>
            <a:pPr algn="just">
              <a:buFontTx/>
              <a:buChar char="-"/>
            </a:pPr>
            <a:r>
              <a:rPr lang="en-US" sz="2400" dirty="0" smtClean="0">
                <a:latin typeface="Times New Roman" pitchFamily="18" charset="0"/>
                <a:cs typeface="Times New Roman" pitchFamily="18" charset="0"/>
              </a:rPr>
              <a:t>For example, if the biasing word was “money”, participants were more likely to pick the second sentence.</a:t>
            </a:r>
          </a:p>
          <a:p>
            <a:pPr algn="just">
              <a:buFontTx/>
              <a:buChar char="-"/>
            </a:pPr>
            <a:r>
              <a:rPr lang="en-US" sz="2400" dirty="0" smtClean="0">
                <a:latin typeface="Times New Roman" pitchFamily="18" charset="0"/>
                <a:cs typeface="Times New Roman" pitchFamily="18" charset="0"/>
              </a:rPr>
              <a:t>This occurred even though participants reported that they were unaware of the biasing words that had been presented to the unattended ear.</a:t>
            </a:r>
          </a:p>
          <a:p>
            <a:pPr algn="just">
              <a:buFontTx/>
              <a:buChar char="-"/>
            </a:pPr>
            <a:r>
              <a:rPr lang="en-US" sz="2400" dirty="0" smtClean="0">
                <a:latin typeface="Times New Roman" pitchFamily="18" charset="0"/>
                <a:cs typeface="Times New Roman" pitchFamily="18" charset="0"/>
              </a:rPr>
              <a:t>Because the meaning of the unattended word (money) was affecting the participant’s judgment, this word must have been processed to the level of meaning.</a:t>
            </a:r>
          </a:p>
          <a:p>
            <a:pPr algn="just">
              <a:buFontTx/>
              <a:buChar char="-"/>
            </a:pPr>
            <a:r>
              <a:rPr lang="en-US" sz="2400" dirty="0" smtClean="0">
                <a:latin typeface="Times New Roman" pitchFamily="18" charset="0"/>
                <a:cs typeface="Times New Roman" pitchFamily="18" charset="0"/>
              </a:rPr>
              <a:t>This research results led to other researchers to propose </a:t>
            </a:r>
            <a:r>
              <a:rPr lang="en-US" sz="2400" b="1" i="1" dirty="0" smtClean="0">
                <a:latin typeface="Times New Roman" pitchFamily="18" charset="0"/>
                <a:cs typeface="Times New Roman" pitchFamily="18" charset="0"/>
              </a:rPr>
              <a:t>late selection models of attention</a:t>
            </a:r>
            <a:r>
              <a:rPr lang="en-US" sz="2400" dirty="0" smtClean="0">
                <a:latin typeface="Times New Roman" pitchFamily="18" charset="0"/>
                <a:cs typeface="Times New Roman" pitchFamily="18" charset="0"/>
              </a:rPr>
              <a:t>.</a:t>
            </a:r>
          </a:p>
          <a:p>
            <a:pPr algn="just">
              <a:buFontTx/>
              <a:buChar char="-"/>
            </a:pPr>
            <a:r>
              <a:rPr lang="en-US" sz="2400" dirty="0" smtClean="0">
                <a:latin typeface="Times New Roman" pitchFamily="18" charset="0"/>
                <a:cs typeface="Times New Roman" pitchFamily="18" charset="0"/>
              </a:rPr>
              <a:t>Late </a:t>
            </a:r>
            <a:r>
              <a:rPr lang="en-US" sz="2400" dirty="0">
                <a:latin typeface="Times New Roman" pitchFamily="18" charset="0"/>
                <a:cs typeface="Times New Roman" pitchFamily="18" charset="0"/>
              </a:rPr>
              <a:t>selection models of attention </a:t>
            </a:r>
            <a:r>
              <a:rPr lang="en-US" sz="2400" dirty="0" smtClean="0">
                <a:latin typeface="Times New Roman" pitchFamily="18" charset="0"/>
                <a:cs typeface="Times New Roman" pitchFamily="18" charset="0"/>
              </a:rPr>
              <a:t>proposed that </a:t>
            </a:r>
            <a:r>
              <a:rPr lang="en-US" sz="2400" b="1" i="1" dirty="0" smtClean="0">
                <a:latin typeface="Times New Roman" pitchFamily="18" charset="0"/>
                <a:cs typeface="Times New Roman" pitchFamily="18" charset="0"/>
              </a:rPr>
              <a:t>‘</a:t>
            </a:r>
            <a:r>
              <a:rPr lang="en-US" sz="2400" b="1" i="1" dirty="0">
                <a:latin typeface="Times New Roman" pitchFamily="18" charset="0"/>
                <a:cs typeface="Times New Roman" pitchFamily="18" charset="0"/>
              </a:rPr>
              <a:t>most of the incoming information is processed to the level of meaning before the message to be processed is </a:t>
            </a:r>
            <a:r>
              <a:rPr lang="en-US" sz="2400" b="1" i="1" dirty="0" smtClean="0">
                <a:latin typeface="Times New Roman" pitchFamily="18" charset="0"/>
                <a:cs typeface="Times New Roman" pitchFamily="18" charset="0"/>
              </a:rPr>
              <a:t>selected’ </a:t>
            </a:r>
            <a:r>
              <a:rPr lang="en-US" sz="2400" dirty="0" smtClean="0">
                <a:latin typeface="Times New Roman" pitchFamily="18" charset="0"/>
                <a:cs typeface="Times New Roman" pitchFamily="18" charset="0"/>
              </a:rPr>
              <a:t>(Deutsch &amp; Deutsch, 1963; Norman, 1968).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6711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buFontTx/>
              <a:buChar char="-"/>
            </a:pPr>
            <a:r>
              <a:rPr lang="en-US" sz="2400" dirty="0" smtClean="0">
                <a:latin typeface="Times New Roman" pitchFamily="18" charset="0"/>
                <a:cs typeface="Times New Roman" pitchFamily="18" charset="0"/>
              </a:rPr>
              <a:t>The selective attention research we have been describing centered around </a:t>
            </a:r>
            <a:r>
              <a:rPr lang="en-US" sz="2400" b="1" i="1" dirty="0" smtClean="0">
                <a:latin typeface="Times New Roman" pitchFamily="18" charset="0"/>
                <a:cs typeface="Times New Roman" pitchFamily="18" charset="0"/>
              </a:rPr>
              <a:t>when</a:t>
            </a:r>
            <a:r>
              <a:rPr lang="en-US" sz="2400" dirty="0" smtClean="0">
                <a:latin typeface="Times New Roman" pitchFamily="18" charset="0"/>
                <a:cs typeface="Times New Roman" pitchFamily="18" charset="0"/>
              </a:rPr>
              <a:t> selective attention occurs (Early of late) &amp; </a:t>
            </a:r>
            <a:r>
              <a:rPr lang="en-US" sz="2400" b="1" i="1" dirty="0" smtClean="0">
                <a:latin typeface="Times New Roman" pitchFamily="18" charset="0"/>
                <a:cs typeface="Times New Roman" pitchFamily="18" charset="0"/>
              </a:rPr>
              <a:t>what types of information</a:t>
            </a:r>
            <a:r>
              <a:rPr lang="en-US" sz="2400" dirty="0" smtClean="0">
                <a:latin typeface="Times New Roman" pitchFamily="18" charset="0"/>
                <a:cs typeface="Times New Roman" pitchFamily="18" charset="0"/>
              </a:rPr>
              <a:t> are used for the selection (physical characteristics or meaning).</a:t>
            </a:r>
          </a:p>
          <a:p>
            <a:pPr algn="just">
              <a:buFontTx/>
              <a:buChar char="-"/>
            </a:pPr>
            <a:r>
              <a:rPr lang="en-US" sz="2400" dirty="0" smtClean="0">
                <a:latin typeface="Times New Roman" pitchFamily="18" charset="0"/>
                <a:cs typeface="Times New Roman" pitchFamily="18" charset="0"/>
              </a:rPr>
              <a:t>As research in selective attention has progressed, researchers have realized that there is no one answer to what had been called the “early-late” controversy.</a:t>
            </a:r>
          </a:p>
          <a:p>
            <a:pPr algn="just">
              <a:buFontTx/>
              <a:buChar char="-"/>
            </a:pPr>
            <a:r>
              <a:rPr lang="en-US" sz="2400" dirty="0" smtClean="0">
                <a:latin typeface="Times New Roman" pitchFamily="18" charset="0"/>
                <a:cs typeface="Times New Roman" pitchFamily="18" charset="0"/>
              </a:rPr>
              <a:t>Early selection can be demonstrated under some conditions and later selection under others, depending on the observer's task and the type of stimuli presented.</a:t>
            </a:r>
          </a:p>
          <a:p>
            <a:pPr algn="just">
              <a:buFontTx/>
              <a:buChar char="-"/>
            </a:pPr>
            <a:r>
              <a:rPr lang="en-US" sz="2400" dirty="0" smtClean="0">
                <a:latin typeface="Times New Roman" pitchFamily="18" charset="0"/>
                <a:cs typeface="Times New Roman" pitchFamily="18" charset="0"/>
              </a:rPr>
              <a:t>Thus, researchers began </a:t>
            </a:r>
            <a:r>
              <a:rPr lang="en-US" sz="2400" b="1" i="1" dirty="0" smtClean="0">
                <a:latin typeface="Times New Roman" pitchFamily="18" charset="0"/>
                <a:cs typeface="Times New Roman" pitchFamily="18" charset="0"/>
              </a:rPr>
              <a:t>focusing on factors that control attention</a:t>
            </a:r>
            <a:r>
              <a:rPr lang="en-US" sz="2400" dirty="0" smtClean="0">
                <a:latin typeface="Times New Roman" pitchFamily="18" charset="0"/>
                <a:cs typeface="Times New Roman" pitchFamily="18" charset="0"/>
              </a:rPr>
              <a:t>.</a:t>
            </a:r>
          </a:p>
          <a:p>
            <a:pPr lvl="2" algn="just">
              <a:buFontTx/>
              <a:buChar char="-"/>
            </a:pPr>
            <a:r>
              <a:rPr lang="en-US" sz="2000" b="1" i="1" dirty="0" smtClean="0">
                <a:latin typeface="Times New Roman" pitchFamily="18" charset="0"/>
                <a:cs typeface="Times New Roman" pitchFamily="18" charset="0"/>
              </a:rPr>
              <a:t>Cognitive Resources</a:t>
            </a:r>
          </a:p>
          <a:p>
            <a:pPr lvl="2" algn="just">
              <a:buFontTx/>
              <a:buChar char="-"/>
            </a:pPr>
            <a:r>
              <a:rPr lang="en-US" sz="2000" b="1" i="1" dirty="0" smtClean="0">
                <a:latin typeface="Times New Roman" pitchFamily="18" charset="0"/>
                <a:cs typeface="Times New Roman" pitchFamily="18" charset="0"/>
              </a:rPr>
              <a:t>Cognitive Load</a:t>
            </a:r>
          </a:p>
          <a:p>
            <a:pPr algn="just">
              <a:buFontTx/>
              <a:buChar char="-"/>
            </a:pPr>
            <a:endParaRPr lang="en-US" sz="2400" dirty="0" smtClean="0">
              <a:latin typeface="Times New Roman" pitchFamily="18" charset="0"/>
              <a:cs typeface="Times New Roman" pitchFamily="18" charset="0"/>
            </a:endParaRPr>
          </a:p>
          <a:p>
            <a:pPr marL="0" indent="0" algn="just">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341848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200" dirty="0">
                <a:latin typeface="Times New Roman" pitchFamily="18" charset="0"/>
                <a:cs typeface="Times New Roman" pitchFamily="18" charset="0"/>
              </a:rPr>
              <a:t>Introduction</a:t>
            </a:r>
            <a:endParaRPr lang="en-US" sz="3200" dirty="0"/>
          </a:p>
        </p:txBody>
      </p:sp>
      <p:sp>
        <p:nvSpPr>
          <p:cNvPr id="3" name="Content Placeholder 2"/>
          <p:cNvSpPr>
            <a:spLocks noGrp="1"/>
          </p:cNvSpPr>
          <p:nvPr>
            <p:ph idx="1"/>
          </p:nvPr>
        </p:nvSpPr>
        <p:spPr>
          <a:xfrm>
            <a:off x="457200" y="990600"/>
            <a:ext cx="8229600" cy="5135563"/>
          </a:xfrm>
        </p:spPr>
        <p:txBody>
          <a:bodyPr>
            <a:normAutofit/>
          </a:bodyPr>
          <a:lstStyle/>
          <a:p>
            <a:pPr>
              <a:buFontTx/>
              <a:buChar char="-"/>
            </a:pPr>
            <a:r>
              <a:rPr lang="en-US" sz="2400" dirty="0" smtClean="0">
                <a:latin typeface="Times New Roman" pitchFamily="18" charset="0"/>
                <a:cs typeface="Times New Roman" pitchFamily="18" charset="0"/>
              </a:rPr>
              <a:t>Attention is the cognitive process of selectively concentrating on one aspect of the external or internal environment while ignoring other aspects.</a:t>
            </a:r>
          </a:p>
          <a:p>
            <a:pPr>
              <a:buFontTx/>
              <a:buChar char="-"/>
            </a:pPr>
            <a:r>
              <a:rPr lang="en-US" sz="2400" dirty="0" smtClean="0">
                <a:latin typeface="Times New Roman" pitchFamily="18" charset="0"/>
                <a:cs typeface="Times New Roman" pitchFamily="18" charset="0"/>
              </a:rPr>
              <a:t>Experimental research on attention started in the 1950s.</a:t>
            </a:r>
          </a:p>
          <a:p>
            <a:pPr marL="0" indent="0">
              <a:buNone/>
            </a:pPr>
            <a:r>
              <a:rPr lang="en-US" sz="2400" b="1" i="1" dirty="0" smtClean="0">
                <a:latin typeface="Times New Roman" pitchFamily="18" charset="0"/>
                <a:cs typeface="Times New Roman" pitchFamily="18" charset="0"/>
              </a:rPr>
              <a:t>Attention in perception</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If we look around us we experience an amazing richness of detail.</a:t>
            </a:r>
          </a:p>
          <a:p>
            <a:pPr>
              <a:buFontTx/>
              <a:buChar char="-"/>
            </a:pPr>
            <a:r>
              <a:rPr lang="en-US" sz="2400" dirty="0" smtClean="0">
                <a:latin typeface="Times New Roman" pitchFamily="18" charset="0"/>
                <a:cs typeface="Times New Roman" pitchFamily="18" charset="0"/>
              </a:rPr>
              <a:t>But we do not notice the detail of objects unless attention is directed to them.</a:t>
            </a:r>
          </a:p>
          <a:p>
            <a:pPr marL="0" indent="0">
              <a:buNone/>
            </a:pPr>
            <a:r>
              <a:rPr lang="en-US" sz="2400" b="1" i="1" dirty="0" smtClean="0">
                <a:latin typeface="Times New Roman" pitchFamily="18" charset="0"/>
                <a:cs typeface="Times New Roman" pitchFamily="18" charset="0"/>
              </a:rPr>
              <a:t>Demonstration</a:t>
            </a:r>
          </a:p>
          <a:p>
            <a:pPr>
              <a:buFontTx/>
              <a:buChar char="-"/>
            </a:pPr>
            <a:r>
              <a:rPr lang="en-US" sz="2400" dirty="0" smtClean="0">
                <a:latin typeface="Times New Roman" pitchFamily="18" charset="0"/>
                <a:cs typeface="Times New Roman" pitchFamily="18" charset="0"/>
              </a:rPr>
              <a:t>Close your eyes</a:t>
            </a: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21748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pPr>
              <a:buFontTx/>
              <a:buChar char="-"/>
            </a:pPr>
            <a:r>
              <a:rPr lang="en-US" sz="2400" b="1" i="1" dirty="0" smtClean="0">
                <a:latin typeface="Times New Roman" pitchFamily="18" charset="0"/>
                <a:cs typeface="Times New Roman" pitchFamily="18" charset="0"/>
              </a:rPr>
              <a:t>Cognitive resources </a:t>
            </a:r>
            <a:r>
              <a:rPr lang="en-US" sz="2400" dirty="0" smtClean="0">
                <a:latin typeface="Times New Roman" pitchFamily="18" charset="0"/>
                <a:cs typeface="Times New Roman" pitchFamily="18" charset="0"/>
              </a:rPr>
              <a:t>refer to the idea that a person has a certain cognitive capacity, which can be used for carrying out various tasks.</a:t>
            </a:r>
          </a:p>
          <a:p>
            <a:pPr>
              <a:buFontTx/>
              <a:buChar char="-"/>
            </a:pPr>
            <a:r>
              <a:rPr lang="en-US" sz="2400" b="1" i="1" dirty="0" smtClean="0">
                <a:latin typeface="Times New Roman" pitchFamily="18" charset="0"/>
                <a:cs typeface="Times New Roman" pitchFamily="18" charset="0"/>
              </a:rPr>
              <a:t>Cognitive load</a:t>
            </a:r>
            <a:r>
              <a:rPr lang="en-US" sz="2400" dirty="0" smtClean="0">
                <a:latin typeface="Times New Roman" pitchFamily="18" charset="0"/>
                <a:cs typeface="Times New Roman" pitchFamily="18" charset="0"/>
              </a:rPr>
              <a:t> is the amount of a person’s cognitive resources needed to carry out a particular cognitive task.</a:t>
            </a:r>
          </a:p>
          <a:p>
            <a:pPr>
              <a:buFontTx/>
              <a:buChar char="-"/>
            </a:pPr>
            <a:r>
              <a:rPr lang="en-US" sz="2400" dirty="0" smtClean="0">
                <a:latin typeface="Times New Roman" pitchFamily="18" charset="0"/>
                <a:cs typeface="Times New Roman" pitchFamily="18" charset="0"/>
              </a:rPr>
              <a:t>Easy, and well practiced tasks have low cognitive tasks; these low-load tasks use only a small amount of the person’s cognitive resources.</a:t>
            </a:r>
          </a:p>
          <a:p>
            <a:pPr>
              <a:buFontTx/>
              <a:buChar char="-"/>
            </a:pPr>
            <a:r>
              <a:rPr lang="en-US" sz="2400" dirty="0" smtClean="0">
                <a:latin typeface="Times New Roman" pitchFamily="18" charset="0"/>
                <a:cs typeface="Times New Roman" pitchFamily="18" charset="0"/>
              </a:rPr>
              <a:t>Difficult and not well practiced tasks, are high-load tasks use more of a person’s cognitive resources.</a:t>
            </a:r>
          </a:p>
          <a:p>
            <a:pPr>
              <a:buFontTx/>
              <a:buChar char="-"/>
            </a:pPr>
            <a:r>
              <a:rPr lang="en-US" sz="2400" dirty="0" err="1" smtClean="0">
                <a:latin typeface="Times New Roman" pitchFamily="18" charset="0"/>
                <a:cs typeface="Times New Roman" pitchFamily="18" charset="0"/>
              </a:rPr>
              <a:t>Lavie</a:t>
            </a:r>
            <a:r>
              <a:rPr lang="en-US" sz="2400" dirty="0" smtClean="0">
                <a:latin typeface="Times New Roman" pitchFamily="18" charset="0"/>
                <a:cs typeface="Times New Roman" pitchFamily="18" charset="0"/>
              </a:rPr>
              <a:t> (1995, 2005) has proposed that “the amount of cognitive resources that remain as a person is carrying out a primary task determines </a:t>
            </a:r>
            <a:r>
              <a:rPr lang="en-US" sz="2400" b="1" i="1" dirty="0" smtClean="0">
                <a:latin typeface="Times New Roman" pitchFamily="18" charset="0"/>
                <a:cs typeface="Times New Roman" pitchFamily="18" charset="0"/>
              </a:rPr>
              <a:t>how well the person can avoid attending to task-irrelevant stimuli</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901315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62400"/>
            <a:ext cx="8229600" cy="2163763"/>
          </a:xfrm>
        </p:spPr>
        <p:txBody>
          <a:bodyPr>
            <a:normAutofit/>
          </a:bodyPr>
          <a:lstStyle/>
          <a:p>
            <a:pPr>
              <a:buFontTx/>
              <a:buChar char="-"/>
            </a:pPr>
            <a:r>
              <a:rPr lang="en-US" sz="2400" dirty="0" smtClean="0">
                <a:latin typeface="Times New Roman" pitchFamily="18" charset="0"/>
                <a:cs typeface="Times New Roman" pitchFamily="18" charset="0"/>
              </a:rPr>
              <a:t>The circle represents a person’s total cognitive resources.</a:t>
            </a:r>
          </a:p>
          <a:p>
            <a:pPr>
              <a:buFontTx/>
              <a:buChar char="-"/>
            </a:pPr>
            <a:r>
              <a:rPr lang="en-US" sz="2400" dirty="0" smtClean="0">
                <a:latin typeface="Times New Roman" pitchFamily="18" charset="0"/>
                <a:cs typeface="Times New Roman" pitchFamily="18" charset="0"/>
              </a:rPr>
              <a:t>Shading represents the portion that is used up by a low-load primary task.</a:t>
            </a:r>
          </a:p>
          <a:p>
            <a:pPr>
              <a:buFontTx/>
              <a:buChar char="-"/>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7" y="381000"/>
            <a:ext cx="41148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197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buFontTx/>
              <a:buChar char="-"/>
            </a:pPr>
            <a:r>
              <a:rPr lang="en-US" sz="2400" dirty="0" smtClean="0">
                <a:latin typeface="Times New Roman" pitchFamily="18" charset="0"/>
                <a:cs typeface="Times New Roman" pitchFamily="18" charset="0"/>
              </a:rPr>
              <a:t>In figure </a:t>
            </a:r>
            <a:r>
              <a:rPr lang="en-US" sz="2400" b="1" i="1" dirty="0" smtClean="0">
                <a:latin typeface="Times New Roman" pitchFamily="18" charset="0"/>
                <a:cs typeface="Times New Roman" pitchFamily="18" charset="0"/>
              </a:rPr>
              <a:t>a</a:t>
            </a:r>
            <a:r>
              <a:rPr lang="en-US" sz="2400" dirty="0" smtClean="0">
                <a:latin typeface="Times New Roman" pitchFamily="18" charset="0"/>
                <a:cs typeface="Times New Roman" pitchFamily="18" charset="0"/>
              </a:rPr>
              <a:t>, only part of the person’s resources are being used by a low-load primary task, leaving resources available for processing other stimuli that may be present.</a:t>
            </a:r>
          </a:p>
          <a:p>
            <a:pPr>
              <a:buFontTx/>
              <a:buChar char="-"/>
            </a:pPr>
            <a:r>
              <a:rPr lang="en-US" sz="2400" dirty="0" smtClean="0">
                <a:latin typeface="Times New Roman" pitchFamily="18" charset="0"/>
                <a:cs typeface="Times New Roman" pitchFamily="18" charset="0"/>
              </a:rPr>
              <a:t>This can occur even if the person does not intend to process these other stimuli.</a:t>
            </a:r>
          </a:p>
          <a:p>
            <a:pPr>
              <a:buFontTx/>
              <a:buChar char="-"/>
            </a:pPr>
            <a:r>
              <a:rPr lang="en-US" sz="2400" dirty="0" smtClean="0">
                <a:latin typeface="Times New Roman" pitchFamily="18" charset="0"/>
                <a:cs typeface="Times New Roman" pitchFamily="18" charset="0"/>
              </a:rPr>
              <a:t>For example, a person is sitting in his/her room listening to music, which uses only a portion of his/her cognitive resources, so the voices of people talking in the hall intrude even though the person would rather not hear them.</a:t>
            </a:r>
          </a:p>
          <a:p>
            <a:pPr>
              <a:buFontTx/>
              <a:buChar char="-"/>
            </a:pPr>
            <a:r>
              <a:rPr lang="en-US" sz="2400" dirty="0" smtClean="0">
                <a:latin typeface="Times New Roman" pitchFamily="18" charset="0"/>
                <a:cs typeface="Times New Roman" pitchFamily="18" charset="0"/>
              </a:rPr>
              <a:t>Stimuli such as talking in the hall are task irrelevant stimuli that have made use of some of the person’s remaining cognitive resources.</a:t>
            </a:r>
          </a:p>
          <a:p>
            <a:pPr>
              <a:buFontTx/>
              <a:buChar char="-"/>
            </a:pPr>
            <a:r>
              <a:rPr lang="en-US" sz="2400" dirty="0" smtClean="0">
                <a:latin typeface="Times New Roman" pitchFamily="18" charset="0"/>
                <a:cs typeface="Times New Roman" pitchFamily="18" charset="0"/>
              </a:rPr>
              <a:t>Example: </a:t>
            </a:r>
            <a:r>
              <a:rPr lang="en-US" sz="2400" b="1" i="1" dirty="0" smtClean="0">
                <a:latin typeface="Times New Roman" pitchFamily="18" charset="0"/>
                <a:cs typeface="Times New Roman" pitchFamily="18" charset="0"/>
              </a:rPr>
              <a:t>Flanker Compatibility Task</a:t>
            </a:r>
            <a:r>
              <a:rPr lang="en-US" sz="2400" dirty="0" smtClean="0">
                <a:latin typeface="Times New Roman" pitchFamily="18" charset="0"/>
                <a:cs typeface="Times New Roman" pitchFamily="18" charset="0"/>
              </a:rPr>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3205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b="1" dirty="0" smtClean="0">
                <a:latin typeface="Times New Roman" pitchFamily="18" charset="0"/>
                <a:cs typeface="Times New Roman" pitchFamily="18" charset="0"/>
              </a:rPr>
              <a:t>Flanker Compatibility Task</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381000" y="990600"/>
            <a:ext cx="8229600" cy="5135563"/>
          </a:xfrm>
        </p:spPr>
        <p:txBody>
          <a:bodyPr>
            <a:normAutofit/>
          </a:bodyPr>
          <a:lstStyle/>
          <a:p>
            <a:pPr>
              <a:buFontTx/>
              <a:buChar char="-"/>
            </a:pPr>
            <a:r>
              <a:rPr lang="en-US" sz="2400" dirty="0" smtClean="0">
                <a:latin typeface="Times New Roman" pitchFamily="18" charset="0"/>
                <a:cs typeface="Times New Roman" pitchFamily="18" charset="0"/>
              </a:rPr>
              <a:t>The </a:t>
            </a:r>
            <a:r>
              <a:rPr lang="en-US" sz="2400" b="1" dirty="0">
                <a:latin typeface="Times New Roman" pitchFamily="18" charset="0"/>
                <a:cs typeface="Times New Roman" pitchFamily="18" charset="0"/>
              </a:rPr>
              <a:t>flanker compatibility </a:t>
            </a:r>
            <a:r>
              <a:rPr lang="en-US" sz="2400" b="1" dirty="0" smtClean="0">
                <a:latin typeface="Times New Roman" pitchFamily="18" charset="0"/>
                <a:cs typeface="Times New Roman" pitchFamily="18" charset="0"/>
              </a:rPr>
              <a:t>task,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which participants are told to carry out a task </a:t>
            </a:r>
            <a:r>
              <a:rPr lang="en-US" sz="2400" dirty="0" smtClean="0">
                <a:latin typeface="Times New Roman" pitchFamily="18" charset="0"/>
                <a:cs typeface="Times New Roman" pitchFamily="18" charset="0"/>
              </a:rPr>
              <a:t>that requires </a:t>
            </a:r>
            <a:r>
              <a:rPr lang="en-US" sz="2400" dirty="0">
                <a:latin typeface="Times New Roman" pitchFamily="18" charset="0"/>
                <a:cs typeface="Times New Roman" pitchFamily="18" charset="0"/>
              </a:rPr>
              <a:t>them to focus their attention on specific stimuli and to ignore other stimuli (</a:t>
            </a:r>
            <a:r>
              <a:rPr lang="en-US" sz="2400" dirty="0" err="1">
                <a:latin typeface="Times New Roman" pitchFamily="18" charset="0"/>
                <a:cs typeface="Times New Roman" pitchFamily="18" charset="0"/>
              </a:rPr>
              <a:t>Eriksen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&amp; </a:t>
            </a:r>
            <a:r>
              <a:rPr lang="en-US" sz="2400" dirty="0" err="1" smtClean="0">
                <a:latin typeface="Times New Roman" pitchFamily="18" charset="0"/>
                <a:cs typeface="Times New Roman" pitchFamily="18" charset="0"/>
              </a:rPr>
              <a:t>Eriksen</a:t>
            </a:r>
            <a:r>
              <a:rPr lang="en-US" sz="2400" dirty="0">
                <a:latin typeface="Times New Roman" pitchFamily="18" charset="0"/>
                <a:cs typeface="Times New Roman" pitchFamily="18" charset="0"/>
              </a:rPr>
              <a:t>, 1974</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969605186"/>
              </p:ext>
            </p:extLst>
          </p:nvPr>
        </p:nvGraphicFramePr>
        <p:xfrm>
          <a:off x="1828800" y="2819400"/>
          <a:ext cx="5105400" cy="1962912"/>
        </p:xfrm>
        <a:graphic>
          <a:graphicData uri="http://schemas.openxmlformats.org/drawingml/2006/table">
            <a:tbl>
              <a:tblPr firstRow="1" firstCol="1" bandRow="1">
                <a:tableStyleId>{5C22544A-7EE6-4342-B048-85BDC9FD1C3A}</a:tableStyleId>
              </a:tblPr>
              <a:tblGrid>
                <a:gridCol w="1066800"/>
                <a:gridCol w="1447800"/>
                <a:gridCol w="2590800"/>
              </a:tblGrid>
              <a:tr h="0">
                <a:tc>
                  <a:txBody>
                    <a:bodyPr/>
                    <a:lstStyle/>
                    <a:p>
                      <a:pPr marL="0" marR="0" algn="ctr">
                        <a:lnSpc>
                          <a:spcPct val="115000"/>
                        </a:lnSpc>
                        <a:spcBef>
                          <a:spcPts val="0"/>
                        </a:spcBef>
                        <a:spcAft>
                          <a:spcPts val="0"/>
                        </a:spcAft>
                      </a:pPr>
                      <a:r>
                        <a:rPr lang="en-US" sz="1600" dirty="0">
                          <a:effectLst/>
                          <a:latin typeface="Times New Roman" pitchFamily="18" charset="0"/>
                          <a:cs typeface="Times New Roman" pitchFamily="18" charset="0"/>
                        </a:rPr>
                        <a:t>Stimulus</a:t>
                      </a:r>
                      <a:endParaRPr lang="en-US" sz="16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latin typeface="Times New Roman" pitchFamily="18" charset="0"/>
                          <a:cs typeface="Times New Roman" pitchFamily="18" charset="0"/>
                        </a:rPr>
                        <a:t>Flankers</a:t>
                      </a:r>
                      <a:endParaRPr lang="en-US" sz="16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itchFamily="18" charset="0"/>
                          <a:cs typeface="Times New Roman" pitchFamily="18" charset="0"/>
                        </a:rPr>
                        <a:t>Typical Result</a:t>
                      </a:r>
                      <a:endParaRPr lang="en-US" sz="1600">
                        <a:effectLst/>
                        <a:latin typeface="Times New Roman" pitchFamily="18" charset="0"/>
                        <a:ea typeface="Calibri"/>
                        <a:cs typeface="Times New Roman" pitchFamily="18" charset="0"/>
                      </a:endParaRPr>
                    </a:p>
                  </a:txBody>
                  <a:tcPr marL="68580" marR="68580" marT="0" marB="0"/>
                </a:tc>
              </a:tr>
              <a:tr h="0">
                <a:tc>
                  <a:txBody>
                    <a:bodyPr/>
                    <a:lstStyle/>
                    <a:p>
                      <a:pPr marL="342900" marR="0" lvl="0" indent="-342900" algn="ctr">
                        <a:lnSpc>
                          <a:spcPct val="115000"/>
                        </a:lnSpc>
                        <a:spcBef>
                          <a:spcPts val="0"/>
                        </a:spcBef>
                        <a:spcAft>
                          <a:spcPts val="0"/>
                        </a:spcAft>
                        <a:buFont typeface="+mj-lt"/>
                        <a:buAutoNum type="alphaLcParenBoth"/>
                      </a:pPr>
                      <a:r>
                        <a:rPr lang="en-US" sz="1600" dirty="0">
                          <a:effectLst/>
                          <a:latin typeface="Times New Roman" pitchFamily="18" charset="0"/>
                          <a:cs typeface="Times New Roman" pitchFamily="18" charset="0"/>
                        </a:rPr>
                        <a:t>B A B</a:t>
                      </a:r>
                      <a:endParaRPr lang="en-US" sz="16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itchFamily="18" charset="0"/>
                          <a:cs typeface="Times New Roman" pitchFamily="18" charset="0"/>
                        </a:rPr>
                        <a:t>Compatible</a:t>
                      </a:r>
                      <a:endParaRPr lang="en-US" sz="1600">
                        <a:effectLst/>
                        <a:latin typeface="Times New Roman" pitchFamily="18" charset="0"/>
                        <a:ea typeface="Calibri"/>
                        <a:cs typeface="Times New Roman"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Times New Roman" pitchFamily="18" charset="0"/>
                          <a:cs typeface="Times New Roman" pitchFamily="18" charset="0"/>
                        </a:rPr>
                        <a:t>Fastest response </a:t>
                      </a:r>
                    </a:p>
                    <a:p>
                      <a:pPr marL="0" marR="0" algn="l">
                        <a:lnSpc>
                          <a:spcPct val="115000"/>
                        </a:lnSpc>
                        <a:spcBef>
                          <a:spcPts val="0"/>
                        </a:spcBef>
                        <a:spcAft>
                          <a:spcPts val="0"/>
                        </a:spcAft>
                      </a:pPr>
                      <a:r>
                        <a:rPr lang="en-US" sz="1600" dirty="0">
                          <a:effectLst/>
                          <a:latin typeface="Times New Roman" pitchFamily="18" charset="0"/>
                          <a:cs typeface="Times New Roman" pitchFamily="18" charset="0"/>
                        </a:rPr>
                        <a:t>to target</a:t>
                      </a:r>
                      <a:endParaRPr lang="en-US" sz="1600" dirty="0">
                        <a:effectLst/>
                        <a:latin typeface="Times New Roman" pitchFamily="18" charset="0"/>
                        <a:ea typeface="Calibri"/>
                        <a:cs typeface="Times New Roman" pitchFamily="18" charset="0"/>
                      </a:endParaRPr>
                    </a:p>
                  </a:txBody>
                  <a:tcPr marL="68580" marR="68580" marT="0" marB="0"/>
                </a:tc>
              </a:tr>
              <a:tr h="0">
                <a:tc>
                  <a:txBody>
                    <a:bodyPr/>
                    <a:lstStyle/>
                    <a:p>
                      <a:pPr marL="342900" marR="0" lvl="0" indent="-342900" algn="ctr">
                        <a:lnSpc>
                          <a:spcPct val="115000"/>
                        </a:lnSpc>
                        <a:spcBef>
                          <a:spcPts val="0"/>
                        </a:spcBef>
                        <a:spcAft>
                          <a:spcPts val="0"/>
                        </a:spcAft>
                        <a:buFont typeface="+mj-lt"/>
                        <a:buAutoNum type="alphaLcParenBoth"/>
                      </a:pPr>
                      <a:r>
                        <a:rPr lang="en-US" sz="1600">
                          <a:effectLst/>
                          <a:latin typeface="Times New Roman" pitchFamily="18" charset="0"/>
                          <a:cs typeface="Times New Roman" pitchFamily="18" charset="0"/>
                        </a:rPr>
                        <a:t>C A C</a:t>
                      </a:r>
                      <a:endParaRPr lang="en-US" sz="160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itchFamily="18" charset="0"/>
                          <a:cs typeface="Times New Roman" pitchFamily="18" charset="0"/>
                        </a:rPr>
                        <a:t>Incompatible</a:t>
                      </a:r>
                      <a:endParaRPr lang="en-US" sz="1600">
                        <a:effectLst/>
                        <a:latin typeface="Times New Roman" pitchFamily="18" charset="0"/>
                        <a:ea typeface="Calibri"/>
                        <a:cs typeface="Times New Roman"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Times New Roman" pitchFamily="18" charset="0"/>
                          <a:cs typeface="Times New Roman" pitchFamily="18" charset="0"/>
                        </a:rPr>
                        <a:t>Slowest response </a:t>
                      </a:r>
                    </a:p>
                    <a:p>
                      <a:pPr marL="0" marR="0" algn="l">
                        <a:lnSpc>
                          <a:spcPct val="115000"/>
                        </a:lnSpc>
                        <a:spcBef>
                          <a:spcPts val="0"/>
                        </a:spcBef>
                        <a:spcAft>
                          <a:spcPts val="0"/>
                        </a:spcAft>
                      </a:pPr>
                      <a:r>
                        <a:rPr lang="en-US" sz="1600" dirty="0">
                          <a:effectLst/>
                          <a:latin typeface="Times New Roman" pitchFamily="18" charset="0"/>
                          <a:cs typeface="Times New Roman" pitchFamily="18" charset="0"/>
                        </a:rPr>
                        <a:t>to target</a:t>
                      </a:r>
                      <a:endParaRPr lang="en-US" sz="1600" dirty="0">
                        <a:effectLst/>
                        <a:latin typeface="Times New Roman" pitchFamily="18" charset="0"/>
                        <a:ea typeface="Calibri"/>
                        <a:cs typeface="Times New Roman" pitchFamily="18" charset="0"/>
                      </a:endParaRPr>
                    </a:p>
                  </a:txBody>
                  <a:tcPr marL="68580" marR="68580" marT="0" marB="0"/>
                </a:tc>
              </a:tr>
              <a:tr h="0">
                <a:tc>
                  <a:txBody>
                    <a:bodyPr/>
                    <a:lstStyle/>
                    <a:p>
                      <a:pPr marL="342900" marR="0" lvl="0" indent="-342900" algn="ctr">
                        <a:lnSpc>
                          <a:spcPct val="115000"/>
                        </a:lnSpc>
                        <a:spcBef>
                          <a:spcPts val="0"/>
                        </a:spcBef>
                        <a:spcAft>
                          <a:spcPts val="0"/>
                        </a:spcAft>
                        <a:buFont typeface="+mj-lt"/>
                        <a:buAutoNum type="alphaLcParenBoth"/>
                      </a:pPr>
                      <a:r>
                        <a:rPr lang="en-US" sz="1600" dirty="0">
                          <a:effectLst/>
                          <a:latin typeface="Times New Roman" pitchFamily="18" charset="0"/>
                          <a:cs typeface="Times New Roman" pitchFamily="18" charset="0"/>
                        </a:rPr>
                        <a:t>X A X</a:t>
                      </a:r>
                      <a:endParaRPr lang="en-US" sz="1600" dirty="0">
                        <a:effectLst/>
                        <a:latin typeface="Times New Roman" pitchFamily="18" charset="0"/>
                        <a:ea typeface="Calibri"/>
                        <a:cs typeface="Times New Roman"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itchFamily="18" charset="0"/>
                          <a:cs typeface="Times New Roman" pitchFamily="18" charset="0"/>
                        </a:rPr>
                        <a:t>Neutral</a:t>
                      </a:r>
                      <a:endParaRPr lang="en-US" sz="1600">
                        <a:effectLst/>
                        <a:latin typeface="Times New Roman" pitchFamily="18" charset="0"/>
                        <a:ea typeface="Calibri"/>
                        <a:cs typeface="Times New Roman"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Times New Roman" pitchFamily="18" charset="0"/>
                          <a:cs typeface="Times New Roman" pitchFamily="18" charset="0"/>
                        </a:rPr>
                        <a:t>Intermediate response </a:t>
                      </a:r>
                    </a:p>
                    <a:p>
                      <a:pPr marL="0" marR="0" algn="l">
                        <a:lnSpc>
                          <a:spcPct val="115000"/>
                        </a:lnSpc>
                        <a:spcBef>
                          <a:spcPts val="0"/>
                        </a:spcBef>
                        <a:spcAft>
                          <a:spcPts val="0"/>
                        </a:spcAft>
                      </a:pPr>
                      <a:r>
                        <a:rPr lang="en-US" sz="1600" dirty="0">
                          <a:effectLst/>
                          <a:latin typeface="Times New Roman" pitchFamily="18" charset="0"/>
                          <a:cs typeface="Times New Roman" pitchFamily="18" charset="0"/>
                        </a:rPr>
                        <a:t>to target</a:t>
                      </a:r>
                      <a:endParaRPr lang="en-US" sz="1600" dirty="0">
                        <a:effectLst/>
                        <a:latin typeface="Times New Roman" pitchFamily="18" charset="0"/>
                        <a:ea typeface="Calibri"/>
                        <a:cs typeface="Times New Roman" pitchFamily="18" charset="0"/>
                      </a:endParaRPr>
                    </a:p>
                  </a:txBody>
                  <a:tcPr marL="68580" marR="68580" marT="0" marB="0"/>
                </a:tc>
              </a:tr>
            </a:tbl>
          </a:graphicData>
        </a:graphic>
      </p:graphicFrame>
    </p:spTree>
    <p:extLst>
      <p:ext uri="{BB962C8B-B14F-4D97-AF65-F5344CB8AC3E}">
        <p14:creationId xmlns:p14="http://schemas.microsoft.com/office/powerpoint/2010/main" val="2149261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943600"/>
          </a:xfrm>
        </p:spPr>
        <p:txBody>
          <a:bodyPr>
            <a:normAutofit fontScale="92500"/>
          </a:bodyPr>
          <a:lstStyle/>
          <a:p>
            <a:pPr>
              <a:buFontTx/>
              <a:buChar char="-"/>
            </a:pPr>
            <a:r>
              <a:rPr lang="en-US" sz="2400" dirty="0">
                <a:latin typeface="Times New Roman" pitchFamily="18" charset="0"/>
                <a:cs typeface="Times New Roman" pitchFamily="18" charset="0"/>
              </a:rPr>
              <a:t>The task is to selectively attend to the target in the center position (A in this example) and to press the “z” key if A or B is presented in the center and the “m” key if C or D is presented. </a:t>
            </a:r>
          </a:p>
          <a:p>
            <a:pPr>
              <a:buFontTx/>
              <a:buChar char="-"/>
            </a:pPr>
            <a:r>
              <a:rPr lang="en-US" sz="2400" dirty="0">
                <a:latin typeface="Times New Roman" pitchFamily="18" charset="0"/>
                <a:cs typeface="Times New Roman" pitchFamily="18" charset="0"/>
              </a:rPr>
              <a:t>Participants are told to ignore the “flanker” stimuli that are presented on either side because these are task-irrelevant stimuli that aren’t needed for the primary task. </a:t>
            </a:r>
          </a:p>
          <a:p>
            <a:pPr>
              <a:buFontTx/>
              <a:buChar char="-"/>
            </a:pPr>
            <a:r>
              <a:rPr lang="en-US" sz="2400" dirty="0">
                <a:latin typeface="Times New Roman" pitchFamily="18" charset="0"/>
                <a:cs typeface="Times New Roman" pitchFamily="18" charset="0"/>
              </a:rPr>
              <a:t>One target stimulus is presented in the central position on each trial, and this target is flanked on either side by A, B, C, D, or X</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In </a:t>
            </a:r>
            <a:r>
              <a:rPr lang="en-US" sz="2400" dirty="0" smtClean="0">
                <a:latin typeface="Times New Roman" pitchFamily="18" charset="0"/>
                <a:cs typeface="Times New Roman" pitchFamily="18" charset="0"/>
              </a:rPr>
              <a:t>figure a</a:t>
            </a:r>
            <a:r>
              <a:rPr lang="en-US" sz="2400" dirty="0">
                <a:latin typeface="Times New Roman" pitchFamily="18" charset="0"/>
                <a:cs typeface="Times New Roman" pitchFamily="18" charset="0"/>
              </a:rPr>
              <a:t>, the </a:t>
            </a:r>
            <a:r>
              <a:rPr lang="en-US" sz="2400" dirty="0" smtClean="0">
                <a:latin typeface="Times New Roman" pitchFamily="18" charset="0"/>
                <a:cs typeface="Times New Roman" pitchFamily="18" charset="0"/>
              </a:rPr>
              <a:t>flankers </a:t>
            </a:r>
            <a:r>
              <a:rPr lang="en-US" sz="2400" dirty="0">
                <a:latin typeface="Times New Roman" pitchFamily="18" charset="0"/>
                <a:cs typeface="Times New Roman" pitchFamily="18" charset="0"/>
              </a:rPr>
              <a:t>are associated with the same response as the target (</a:t>
            </a:r>
            <a:r>
              <a:rPr lang="en-US" sz="2400" dirty="0" smtClean="0">
                <a:latin typeface="Times New Roman" pitchFamily="18" charset="0"/>
                <a:cs typeface="Times New Roman" pitchFamily="18" charset="0"/>
              </a:rPr>
              <a:t>pushing the </a:t>
            </a:r>
            <a:r>
              <a:rPr lang="en-US" sz="2400" dirty="0">
                <a:latin typeface="Times New Roman" pitchFamily="18" charset="0"/>
                <a:cs typeface="Times New Roman" pitchFamily="18" charset="0"/>
              </a:rPr>
              <a:t>z key is the response for both). These </a:t>
            </a:r>
            <a:r>
              <a:rPr lang="en-US" sz="2400" dirty="0" smtClean="0">
                <a:latin typeface="Times New Roman" pitchFamily="18" charset="0"/>
                <a:cs typeface="Times New Roman" pitchFamily="18" charset="0"/>
              </a:rPr>
              <a:t>flankers </a:t>
            </a:r>
            <a:r>
              <a:rPr lang="en-US" sz="2400" dirty="0">
                <a:latin typeface="Times New Roman" pitchFamily="18" charset="0"/>
                <a:cs typeface="Times New Roman" pitchFamily="18" charset="0"/>
              </a:rPr>
              <a:t>(B’s) are therefore called compatible </a:t>
            </a:r>
            <a:r>
              <a:rPr lang="en-US" sz="2400" dirty="0" smtClean="0">
                <a:latin typeface="Times New Roman" pitchFamily="18" charset="0"/>
                <a:cs typeface="Times New Roman" pitchFamily="18" charset="0"/>
              </a:rPr>
              <a:t>flankers.</a:t>
            </a:r>
          </a:p>
          <a:p>
            <a:pPr>
              <a:buFontTx/>
              <a:buChar char="-"/>
            </a:pPr>
            <a:r>
              <a:rPr lang="en-US" sz="2400" dirty="0">
                <a:latin typeface="Times New Roman" pitchFamily="18" charset="0"/>
                <a:cs typeface="Times New Roman" pitchFamily="18" charset="0"/>
              </a:rPr>
              <a:t>In </a:t>
            </a:r>
            <a:r>
              <a:rPr lang="en-US" sz="2400" dirty="0" smtClean="0">
                <a:latin typeface="Times New Roman" pitchFamily="18" charset="0"/>
                <a:cs typeface="Times New Roman" pitchFamily="18" charset="0"/>
              </a:rPr>
              <a:t>figure b</a:t>
            </a:r>
            <a:r>
              <a:rPr lang="en-US" sz="2400" dirty="0">
                <a:latin typeface="Times New Roman" pitchFamily="18" charset="0"/>
                <a:cs typeface="Times New Roman" pitchFamily="18" charset="0"/>
              </a:rPr>
              <a:t>, the </a:t>
            </a:r>
            <a:r>
              <a:rPr lang="en-US" sz="2400" dirty="0" smtClean="0">
                <a:latin typeface="Times New Roman" pitchFamily="18" charset="0"/>
                <a:cs typeface="Times New Roman" pitchFamily="18" charset="0"/>
              </a:rPr>
              <a:t>flankers </a:t>
            </a:r>
            <a:r>
              <a:rPr lang="en-US" sz="2400" dirty="0">
                <a:latin typeface="Times New Roman" pitchFamily="18" charset="0"/>
                <a:cs typeface="Times New Roman" pitchFamily="18" charset="0"/>
              </a:rPr>
              <a:t>(C’s) are associated with a </a:t>
            </a:r>
            <a:r>
              <a:rPr lang="en-US" sz="2400" dirty="0" smtClean="0">
                <a:latin typeface="Times New Roman" pitchFamily="18" charset="0"/>
                <a:cs typeface="Times New Roman" pitchFamily="18" charset="0"/>
              </a:rPr>
              <a:t>different </a:t>
            </a:r>
            <a:r>
              <a:rPr lang="en-US" sz="2400" dirty="0">
                <a:latin typeface="Times New Roman" pitchFamily="18" charset="0"/>
                <a:cs typeface="Times New Roman" pitchFamily="18" charset="0"/>
              </a:rPr>
              <a:t>response (pushing the </a:t>
            </a:r>
            <a:r>
              <a:rPr lang="en-US" sz="2400" dirty="0" smtClean="0">
                <a:latin typeface="Times New Roman" pitchFamily="18" charset="0"/>
                <a:cs typeface="Times New Roman" pitchFamily="18" charset="0"/>
              </a:rPr>
              <a:t>‘m’ key</a:t>
            </a:r>
            <a:r>
              <a:rPr lang="en-US" sz="2400" dirty="0">
                <a:latin typeface="Times New Roman" pitchFamily="18" charset="0"/>
                <a:cs typeface="Times New Roman" pitchFamily="18" charset="0"/>
              </a:rPr>
              <a:t>) than the target; these are called incompatible </a:t>
            </a:r>
            <a:r>
              <a:rPr lang="en-US" sz="2400" dirty="0" smtClean="0">
                <a:latin typeface="Times New Roman" pitchFamily="18" charset="0"/>
                <a:cs typeface="Times New Roman" pitchFamily="18" charset="0"/>
              </a:rPr>
              <a:t>flankers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In figure c</a:t>
            </a:r>
            <a:r>
              <a:rPr lang="en-US" sz="2400" dirty="0">
                <a:latin typeface="Times New Roman" pitchFamily="18" charset="0"/>
                <a:cs typeface="Times New Roman" pitchFamily="18" charset="0"/>
              </a:rPr>
              <a:t>, the </a:t>
            </a:r>
            <a:r>
              <a:rPr lang="en-US" sz="2400" dirty="0" smtClean="0">
                <a:latin typeface="Times New Roman" pitchFamily="18" charset="0"/>
                <a:cs typeface="Times New Roman" pitchFamily="18" charset="0"/>
              </a:rPr>
              <a:t>flankers </a:t>
            </a:r>
            <a:r>
              <a:rPr lang="en-US" sz="2400" dirty="0">
                <a:latin typeface="Times New Roman" pitchFamily="18" charset="0"/>
                <a:cs typeface="Times New Roman" pitchFamily="18" charset="0"/>
              </a:rPr>
              <a:t>(X) </a:t>
            </a:r>
            <a:r>
              <a:rPr lang="en-US" sz="2400" dirty="0" smtClean="0">
                <a:latin typeface="Times New Roman" pitchFamily="18" charset="0"/>
                <a:cs typeface="Times New Roman" pitchFamily="18" charset="0"/>
              </a:rPr>
              <a:t>are neutral</a:t>
            </a:r>
            <a:r>
              <a:rPr lang="en-US" sz="2400" dirty="0">
                <a:latin typeface="Times New Roman" pitchFamily="18" charset="0"/>
                <a:cs typeface="Times New Roman" pitchFamily="18" charset="0"/>
              </a:rPr>
              <a:t>; they aren’t associated with any response.</a:t>
            </a:r>
          </a:p>
          <a:p>
            <a:pPr>
              <a:buFontTx/>
              <a:buChar char="-"/>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endParaRPr lang="en-US" sz="2400" dirty="0"/>
          </a:p>
        </p:txBody>
      </p:sp>
    </p:spTree>
    <p:extLst>
      <p:ext uri="{BB962C8B-B14F-4D97-AF65-F5344CB8AC3E}">
        <p14:creationId xmlns:p14="http://schemas.microsoft.com/office/powerpoint/2010/main" val="619129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lgn="just">
              <a:buFontTx/>
              <a:buChar char="-"/>
            </a:pPr>
            <a:r>
              <a:rPr lang="en-US" sz="2200" dirty="0" smtClean="0">
                <a:latin typeface="Times New Roman" pitchFamily="18" charset="0"/>
                <a:cs typeface="Times New Roman" pitchFamily="18" charset="0"/>
              </a:rPr>
              <a:t>When participants </a:t>
            </a:r>
            <a:r>
              <a:rPr lang="en-US" sz="2200" dirty="0">
                <a:latin typeface="Times New Roman" pitchFamily="18" charset="0"/>
                <a:cs typeface="Times New Roman" pitchFamily="18" charset="0"/>
              </a:rPr>
              <a:t>try to respond to the target as quickly as </a:t>
            </a:r>
            <a:r>
              <a:rPr lang="en-US" sz="2200" dirty="0" smtClean="0">
                <a:latin typeface="Times New Roman" pitchFamily="18" charset="0"/>
                <a:cs typeface="Times New Roman" pitchFamily="18" charset="0"/>
              </a:rPr>
              <a:t>possible, they </a:t>
            </a:r>
            <a:r>
              <a:rPr lang="en-US" sz="2200" dirty="0">
                <a:latin typeface="Times New Roman" pitchFamily="18" charset="0"/>
                <a:cs typeface="Times New Roman" pitchFamily="18" charset="0"/>
              </a:rPr>
              <a:t>typically respond more slowly when </a:t>
            </a:r>
            <a:r>
              <a:rPr lang="en-US" sz="2200" dirty="0" smtClean="0">
                <a:latin typeface="Times New Roman" pitchFamily="18" charset="0"/>
                <a:cs typeface="Times New Roman" pitchFamily="18" charset="0"/>
              </a:rPr>
              <a:t>incompatible flankers </a:t>
            </a:r>
            <a:r>
              <a:rPr lang="en-US" sz="2200" dirty="0">
                <a:latin typeface="Times New Roman" pitchFamily="18" charset="0"/>
                <a:cs typeface="Times New Roman" pitchFamily="18" charset="0"/>
              </a:rPr>
              <a:t>are present (as in b) than when neutral </a:t>
            </a:r>
            <a:r>
              <a:rPr lang="en-US" sz="2200" dirty="0" smtClean="0">
                <a:latin typeface="Times New Roman" pitchFamily="18" charset="0"/>
                <a:cs typeface="Times New Roman" pitchFamily="18" charset="0"/>
              </a:rPr>
              <a:t>flankers </a:t>
            </a:r>
            <a:r>
              <a:rPr lang="en-US" sz="2200" dirty="0">
                <a:latin typeface="Times New Roman" pitchFamily="18" charset="0"/>
                <a:cs typeface="Times New Roman" pitchFamily="18" charset="0"/>
              </a:rPr>
              <a:t>(c) </a:t>
            </a:r>
            <a:r>
              <a:rPr lang="en-US" sz="2200" dirty="0" smtClean="0">
                <a:latin typeface="Times New Roman" pitchFamily="18" charset="0"/>
                <a:cs typeface="Times New Roman" pitchFamily="18" charset="0"/>
              </a:rPr>
              <a:t>or compatible flankers </a:t>
            </a:r>
            <a:r>
              <a:rPr lang="en-US" sz="2200" dirty="0">
                <a:latin typeface="Times New Roman" pitchFamily="18" charset="0"/>
                <a:cs typeface="Times New Roman" pitchFamily="18" charset="0"/>
              </a:rPr>
              <a:t>(a) are present</a:t>
            </a:r>
            <a:r>
              <a:rPr lang="en-US" sz="2200" dirty="0" smtClean="0">
                <a:latin typeface="Times New Roman" pitchFamily="18" charset="0"/>
                <a:cs typeface="Times New Roman" pitchFamily="18" charset="0"/>
              </a:rPr>
              <a:t>.</a:t>
            </a:r>
          </a:p>
          <a:p>
            <a:pPr algn="just">
              <a:buFontTx/>
              <a:buChar char="-"/>
            </a:pPr>
            <a:r>
              <a:rPr lang="en-US" sz="2200" dirty="0" smtClean="0">
                <a:latin typeface="Times New Roman" pitchFamily="18" charset="0"/>
                <a:cs typeface="Times New Roman" pitchFamily="18" charset="0"/>
              </a:rPr>
              <a:t> </a:t>
            </a:r>
          </a:p>
          <a:p>
            <a:pPr algn="just">
              <a:buFontTx/>
              <a:buChar char="-"/>
            </a:pPr>
            <a:r>
              <a:rPr lang="en-US" sz="2200" dirty="0" smtClean="0">
                <a:latin typeface="Times New Roman" pitchFamily="18" charset="0"/>
                <a:cs typeface="Times New Roman" pitchFamily="18" charset="0"/>
              </a:rPr>
              <a:t>This </a:t>
            </a:r>
            <a:r>
              <a:rPr lang="en-US" sz="2200" dirty="0">
                <a:latin typeface="Times New Roman" pitchFamily="18" charset="0"/>
                <a:cs typeface="Times New Roman" pitchFamily="18" charset="0"/>
              </a:rPr>
              <a:t>occurs because </a:t>
            </a:r>
            <a:r>
              <a:rPr lang="en-US" sz="2200" dirty="0" smtClean="0">
                <a:latin typeface="Times New Roman" pitchFamily="18" charset="0"/>
                <a:cs typeface="Times New Roman" pitchFamily="18" charset="0"/>
              </a:rPr>
              <a:t>the incompatible flanker </a:t>
            </a:r>
            <a:r>
              <a:rPr lang="en-US" sz="2200" dirty="0">
                <a:latin typeface="Times New Roman" pitchFamily="18" charset="0"/>
                <a:cs typeface="Times New Roman" pitchFamily="18" charset="0"/>
              </a:rPr>
              <a:t>elicits a response that is </a:t>
            </a:r>
            <a:r>
              <a:rPr lang="en-US" sz="2200" dirty="0" smtClean="0">
                <a:latin typeface="Times New Roman" pitchFamily="18" charset="0"/>
                <a:cs typeface="Times New Roman" pitchFamily="18" charset="0"/>
              </a:rPr>
              <a:t>different from the </a:t>
            </a:r>
            <a:r>
              <a:rPr lang="en-US" sz="2200" dirty="0">
                <a:latin typeface="Times New Roman" pitchFamily="18" charset="0"/>
                <a:cs typeface="Times New Roman" pitchFamily="18" charset="0"/>
              </a:rPr>
              <a:t>one that is required for the target and therefore </a:t>
            </a:r>
            <a:r>
              <a:rPr lang="en-US" sz="2200" dirty="0" smtClean="0">
                <a:latin typeface="Times New Roman" pitchFamily="18" charset="0"/>
                <a:cs typeface="Times New Roman" pitchFamily="18" charset="0"/>
              </a:rPr>
              <a:t>competes with </a:t>
            </a:r>
            <a:r>
              <a:rPr lang="en-US" sz="2200" dirty="0">
                <a:latin typeface="Times New Roman" pitchFamily="18" charset="0"/>
                <a:cs typeface="Times New Roman" pitchFamily="18" charset="0"/>
              </a:rPr>
              <a:t>the response that the participant is supposed to </a:t>
            </a:r>
            <a:r>
              <a:rPr lang="en-US" sz="2200" dirty="0" smtClean="0">
                <a:latin typeface="Times New Roman" pitchFamily="18" charset="0"/>
                <a:cs typeface="Times New Roman" pitchFamily="18" charset="0"/>
              </a:rPr>
              <a:t>make to </a:t>
            </a:r>
            <a:r>
              <a:rPr lang="en-US" sz="2200" dirty="0">
                <a:latin typeface="Times New Roman" pitchFamily="18" charset="0"/>
                <a:cs typeface="Times New Roman" pitchFamily="18" charset="0"/>
              </a:rPr>
              <a:t>the target. </a:t>
            </a:r>
            <a:endParaRPr lang="en-US" sz="2200" dirty="0" smtClean="0">
              <a:latin typeface="Times New Roman" pitchFamily="18" charset="0"/>
              <a:cs typeface="Times New Roman" pitchFamily="18" charset="0"/>
            </a:endParaRPr>
          </a:p>
          <a:p>
            <a:pPr algn="just">
              <a:buFontTx/>
              <a:buChar char="-"/>
            </a:pPr>
            <a:endParaRPr lang="en-US" sz="2200" dirty="0" smtClean="0">
              <a:latin typeface="Times New Roman" pitchFamily="18" charset="0"/>
              <a:cs typeface="Times New Roman" pitchFamily="18" charset="0"/>
            </a:endParaRPr>
          </a:p>
          <a:p>
            <a:pPr algn="just">
              <a:buFontTx/>
              <a:buChar char="-"/>
            </a:pP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fact that the </a:t>
            </a:r>
            <a:r>
              <a:rPr lang="en-US" sz="2200" dirty="0" smtClean="0">
                <a:latin typeface="Times New Roman" pitchFamily="18" charset="0"/>
                <a:cs typeface="Times New Roman" pitchFamily="18" charset="0"/>
              </a:rPr>
              <a:t>flanker </a:t>
            </a:r>
            <a:r>
              <a:rPr lang="en-US" sz="2200" dirty="0">
                <a:latin typeface="Times New Roman" pitchFamily="18" charset="0"/>
                <a:cs typeface="Times New Roman" pitchFamily="18" charset="0"/>
              </a:rPr>
              <a:t>has this </a:t>
            </a:r>
            <a:r>
              <a:rPr lang="en-US" sz="2200" dirty="0" smtClean="0">
                <a:latin typeface="Times New Roman" pitchFamily="18" charset="0"/>
                <a:cs typeface="Times New Roman" pitchFamily="18" charset="0"/>
              </a:rPr>
              <a:t>effect demonstrates that </a:t>
            </a:r>
            <a:r>
              <a:rPr lang="en-US" sz="2200" dirty="0">
                <a:latin typeface="Times New Roman" pitchFamily="18" charset="0"/>
                <a:cs typeface="Times New Roman" pitchFamily="18" charset="0"/>
              </a:rPr>
              <a:t>even though participants were told to ignore </a:t>
            </a:r>
            <a:r>
              <a:rPr lang="en-US" sz="2200" dirty="0" smtClean="0">
                <a:latin typeface="Times New Roman" pitchFamily="18" charset="0"/>
                <a:cs typeface="Times New Roman" pitchFamily="18" charset="0"/>
              </a:rPr>
              <a:t>the flankers</a:t>
            </a:r>
            <a:r>
              <a:rPr lang="en-US" sz="2200" dirty="0">
                <a:latin typeface="Times New Roman" pitchFamily="18" charset="0"/>
                <a:cs typeface="Times New Roman" pitchFamily="18" charset="0"/>
              </a:rPr>
              <a:t>, they still processed information from them.</a:t>
            </a:r>
          </a:p>
          <a:p>
            <a:pPr algn="just">
              <a:buFontTx/>
              <a:buChar char="-"/>
            </a:pPr>
            <a:endParaRPr lang="en-US" sz="2200" dirty="0" smtClean="0">
              <a:latin typeface="Times New Roman" pitchFamily="18" charset="0"/>
              <a:cs typeface="Times New Roman" pitchFamily="18" charset="0"/>
            </a:endParaRPr>
          </a:p>
          <a:p>
            <a:pPr marL="0" indent="0" algn="just">
              <a:buNone/>
            </a:pP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3945555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982" y="304800"/>
            <a:ext cx="8229600" cy="715962"/>
          </a:xfrm>
        </p:spPr>
        <p:txBody>
          <a:bodyPr>
            <a:normAutofit/>
          </a:bodyPr>
          <a:lstStyle/>
          <a:p>
            <a:r>
              <a:rPr lang="en-US" sz="2400" dirty="0">
                <a:latin typeface="Times New Roman" pitchFamily="18" charset="0"/>
                <a:cs typeface="Times New Roman" pitchFamily="18" charset="0"/>
              </a:rPr>
              <a:t>Who are the people in </a:t>
            </a:r>
            <a:r>
              <a:rPr lang="en-US" sz="2400" dirty="0" smtClean="0">
                <a:latin typeface="Times New Roman" pitchFamily="18" charset="0"/>
                <a:cs typeface="Times New Roman" pitchFamily="18" charset="0"/>
              </a:rPr>
              <a:t>figure?</a:t>
            </a:r>
            <a:endParaRPr lang="en-US" sz="24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55287"/>
            <a:ext cx="2667000" cy="463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455287"/>
            <a:ext cx="2743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976" y="1828801"/>
            <a:ext cx="2318460" cy="396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7060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FontTx/>
              <a:buChar char="-"/>
            </a:pPr>
            <a:r>
              <a:rPr lang="en-US" sz="2400" dirty="0" smtClean="0">
                <a:latin typeface="Times New Roman" pitchFamily="18" charset="0"/>
                <a:cs typeface="Times New Roman" pitchFamily="18" charset="0"/>
              </a:rPr>
              <a:t>Your </a:t>
            </a:r>
            <a:r>
              <a:rPr lang="en-US" sz="2400" dirty="0">
                <a:latin typeface="Times New Roman" pitchFamily="18" charset="0"/>
                <a:cs typeface="Times New Roman" pitchFamily="18" charset="0"/>
              </a:rPr>
              <a:t>skill at </a:t>
            </a:r>
            <a:r>
              <a:rPr lang="en-US" sz="2400" dirty="0" smtClean="0">
                <a:latin typeface="Times New Roman" pitchFamily="18" charset="0"/>
                <a:cs typeface="Times New Roman" pitchFamily="18" charset="0"/>
              </a:rPr>
              <a:t>identifying each </a:t>
            </a:r>
            <a:r>
              <a:rPr lang="en-US" sz="2400" dirty="0">
                <a:latin typeface="Times New Roman" pitchFamily="18" charset="0"/>
                <a:cs typeface="Times New Roman" pitchFamily="18" charset="0"/>
              </a:rPr>
              <a:t>of these caricatures suggests that your perception of the world relies </a:t>
            </a:r>
            <a:r>
              <a:rPr lang="en-US" sz="2400" dirty="0" smtClean="0">
                <a:latin typeface="Times New Roman" pitchFamily="18" charset="0"/>
                <a:cs typeface="Times New Roman" pitchFamily="18" charset="0"/>
              </a:rPr>
              <a:t>on more </a:t>
            </a:r>
            <a:r>
              <a:rPr lang="en-US" sz="2400" dirty="0">
                <a:latin typeface="Times New Roman" pitchFamily="18" charset="0"/>
                <a:cs typeface="Times New Roman" pitchFamily="18" charset="0"/>
              </a:rPr>
              <a:t>than just the information arriving at your sensory receptors.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Your ability to </a:t>
            </a:r>
            <a:r>
              <a:rPr lang="en-US" sz="2400" dirty="0">
                <a:latin typeface="Times New Roman" pitchFamily="18" charset="0"/>
                <a:cs typeface="Times New Roman" pitchFamily="18" charset="0"/>
              </a:rPr>
              <a:t>transform and interpret sensory </a:t>
            </a:r>
            <a:r>
              <a:rPr lang="en-US" sz="2400" dirty="0" smtClean="0">
                <a:latin typeface="Times New Roman" pitchFamily="18" charset="0"/>
                <a:cs typeface="Times New Roman" pitchFamily="18" charset="0"/>
              </a:rPr>
              <a:t>information.</a:t>
            </a:r>
          </a:p>
          <a:p>
            <a:pPr>
              <a:buFontTx/>
              <a:buChar char="-"/>
            </a:pPr>
            <a:r>
              <a:rPr lang="en-US" sz="2400" dirty="0" smtClean="0">
                <a:latin typeface="Times New Roman" pitchFamily="18" charset="0"/>
                <a:cs typeface="Times New Roman" pitchFamily="18" charset="0"/>
              </a:rPr>
              <a:t>your </a:t>
            </a:r>
            <a:r>
              <a:rPr lang="en-US" sz="2400" dirty="0">
                <a:latin typeface="Times New Roman" pitchFamily="18" charset="0"/>
                <a:cs typeface="Times New Roman" pitchFamily="18" charset="0"/>
              </a:rPr>
              <a:t>ability to have what </a:t>
            </a:r>
            <a:r>
              <a:rPr lang="en-US" sz="2400" dirty="0" smtClean="0">
                <a:latin typeface="Times New Roman" pitchFamily="18" charset="0"/>
                <a:cs typeface="Times New Roman" pitchFamily="18" charset="0"/>
              </a:rPr>
              <a:t>you know </a:t>
            </a:r>
            <a:r>
              <a:rPr lang="en-US" sz="2400" dirty="0">
                <a:latin typeface="Times New Roman" pitchFamily="18" charset="0"/>
                <a:cs typeface="Times New Roman" pitchFamily="18" charset="0"/>
              </a:rPr>
              <a:t>interact with what you see—allows you to recognize </a:t>
            </a:r>
            <a:r>
              <a:rPr lang="en-US" sz="2400" dirty="0" err="1" smtClean="0">
                <a:latin typeface="Times New Roman" pitchFamily="18" charset="0"/>
                <a:cs typeface="Times New Roman" pitchFamily="18" charset="0"/>
              </a:rPr>
              <a:t>Narendra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Modi</a:t>
            </a:r>
            <a:r>
              <a:rPr lang="en-US" sz="2400" dirty="0" smtClean="0">
                <a:latin typeface="Times New Roman" pitchFamily="18" charset="0"/>
                <a:cs typeface="Times New Roman" pitchFamily="18" charset="0"/>
              </a:rPr>
              <a:t>, Samantha,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Kamal </a:t>
            </a:r>
            <a:r>
              <a:rPr lang="en-US" sz="2400" dirty="0" err="1" smtClean="0">
                <a:latin typeface="Times New Roman" pitchFamily="18" charset="0"/>
                <a:cs typeface="Times New Roman" pitchFamily="18" charset="0"/>
              </a:rPr>
              <a:t>Hasan</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from these exaggerated portraits.</a:t>
            </a:r>
          </a:p>
        </p:txBody>
      </p:sp>
    </p:spTree>
    <p:extLst>
      <p:ext uri="{BB962C8B-B14F-4D97-AF65-F5344CB8AC3E}">
        <p14:creationId xmlns:p14="http://schemas.microsoft.com/office/powerpoint/2010/main" val="1258950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562600"/>
          </a:xfrm>
        </p:spPr>
        <p:txBody>
          <a:bodyPr>
            <a:noAutofit/>
          </a:bodyPr>
          <a:lstStyle/>
          <a:p>
            <a:pPr>
              <a:buFontTx/>
              <a:buChar char="-"/>
            </a:pPr>
            <a:r>
              <a:rPr lang="en-US" sz="2400" dirty="0" smtClean="0">
                <a:latin typeface="Times New Roman" pitchFamily="18" charset="0"/>
                <a:cs typeface="Times New Roman" pitchFamily="18" charset="0"/>
              </a:rPr>
              <a:t>Our </a:t>
            </a:r>
            <a:r>
              <a:rPr lang="en-US" sz="2400" dirty="0">
                <a:latin typeface="Times New Roman" pitchFamily="18" charset="0"/>
                <a:cs typeface="Times New Roman" pitchFamily="18" charset="0"/>
              </a:rPr>
              <a:t>environment is filled with waves of light and sound, but that’s not </a:t>
            </a:r>
            <a:r>
              <a:rPr lang="en-US" sz="2400" dirty="0" smtClean="0">
                <a:latin typeface="Times New Roman" pitchFamily="18" charset="0"/>
                <a:cs typeface="Times New Roman" pitchFamily="18" charset="0"/>
              </a:rPr>
              <a:t>the way </a:t>
            </a:r>
            <a:r>
              <a:rPr lang="en-US" sz="2400" dirty="0">
                <a:latin typeface="Times New Roman" pitchFamily="18" charset="0"/>
                <a:cs typeface="Times New Roman" pitchFamily="18" charset="0"/>
              </a:rPr>
              <a:t>in which </a:t>
            </a: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experience the world.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don’t ‘‘see’’ waves of light; </a:t>
            </a:r>
            <a:r>
              <a:rPr lang="en-US" sz="2400" dirty="0" smtClean="0">
                <a:latin typeface="Times New Roman" pitchFamily="18" charset="0"/>
                <a:cs typeface="Times New Roman" pitchFamily="18" charset="0"/>
              </a:rPr>
              <a:t>we see </a:t>
            </a:r>
            <a:r>
              <a:rPr lang="en-US" sz="2400" dirty="0">
                <a:latin typeface="Times New Roman" pitchFamily="18" charset="0"/>
                <a:cs typeface="Times New Roman" pitchFamily="18" charset="0"/>
              </a:rPr>
              <a:t>a poster on the wall.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don’t ‘‘hear’’ waves of sound; </a:t>
            </a: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hear </a:t>
            </a:r>
            <a:r>
              <a:rPr lang="en-US" sz="2400" dirty="0" smtClean="0">
                <a:latin typeface="Times New Roman" pitchFamily="18" charset="0"/>
                <a:cs typeface="Times New Roman" pitchFamily="18" charset="0"/>
              </a:rPr>
              <a:t>music from </a:t>
            </a:r>
            <a:r>
              <a:rPr lang="en-US" sz="2400" dirty="0">
                <a:latin typeface="Times New Roman" pitchFamily="18" charset="0"/>
                <a:cs typeface="Times New Roman" pitchFamily="18" charset="0"/>
              </a:rPr>
              <a:t>a nearby radio.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Sensation </a:t>
            </a:r>
            <a:r>
              <a:rPr lang="en-US" sz="2400" dirty="0">
                <a:latin typeface="Times New Roman" pitchFamily="18" charset="0"/>
                <a:cs typeface="Times New Roman" pitchFamily="18" charset="0"/>
              </a:rPr>
              <a:t>is what gets the show started, but </a:t>
            </a:r>
            <a:r>
              <a:rPr lang="en-US" sz="2400" dirty="0" smtClean="0">
                <a:latin typeface="Times New Roman" pitchFamily="18" charset="0"/>
                <a:cs typeface="Times New Roman" pitchFamily="18" charset="0"/>
              </a:rPr>
              <a:t>something more </a:t>
            </a:r>
            <a:r>
              <a:rPr lang="en-US" sz="2400" dirty="0">
                <a:latin typeface="Times New Roman" pitchFamily="18" charset="0"/>
                <a:cs typeface="Times New Roman" pitchFamily="18" charset="0"/>
              </a:rPr>
              <a:t>is needed to make a stimulus meaningful and interesting and, most </a:t>
            </a:r>
            <a:r>
              <a:rPr lang="en-US" sz="2400" dirty="0" smtClean="0">
                <a:latin typeface="Times New Roman" pitchFamily="18" charset="0"/>
                <a:cs typeface="Times New Roman" pitchFamily="18" charset="0"/>
              </a:rPr>
              <a:t>important, to </a:t>
            </a:r>
            <a:r>
              <a:rPr lang="en-US" sz="2400" dirty="0">
                <a:latin typeface="Times New Roman" pitchFamily="18" charset="0"/>
                <a:cs typeface="Times New Roman" pitchFamily="18" charset="0"/>
              </a:rPr>
              <a:t>make it possible for </a:t>
            </a:r>
            <a:r>
              <a:rPr lang="en-US" sz="2400" dirty="0" smtClean="0">
                <a:latin typeface="Times New Roman" pitchFamily="18" charset="0"/>
                <a:cs typeface="Times New Roman" pitchFamily="18" charset="0"/>
              </a:rPr>
              <a:t>us </a:t>
            </a:r>
            <a:r>
              <a:rPr lang="en-US" sz="2400" dirty="0">
                <a:latin typeface="Times New Roman" pitchFamily="18" charset="0"/>
                <a:cs typeface="Times New Roman" pitchFamily="18" charset="0"/>
              </a:rPr>
              <a:t>to respond to it effectively.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processes </a:t>
            </a:r>
            <a:r>
              <a:rPr lang="en-US" sz="2400" dirty="0" smtClean="0">
                <a:latin typeface="Times New Roman" pitchFamily="18" charset="0"/>
                <a:cs typeface="Times New Roman" pitchFamily="18" charset="0"/>
              </a:rPr>
              <a:t>of perception </a:t>
            </a:r>
            <a:r>
              <a:rPr lang="en-US" sz="2400" dirty="0">
                <a:latin typeface="Times New Roman" pitchFamily="18" charset="0"/>
                <a:cs typeface="Times New Roman" pitchFamily="18" charset="0"/>
              </a:rPr>
              <a:t>provide the extra layers of interpretation that enable </a:t>
            </a:r>
            <a:r>
              <a:rPr lang="en-US" sz="2400" dirty="0" smtClean="0">
                <a:latin typeface="Times New Roman" pitchFamily="18" charset="0"/>
                <a:cs typeface="Times New Roman" pitchFamily="18" charset="0"/>
              </a:rPr>
              <a:t>us </a:t>
            </a:r>
            <a:r>
              <a:rPr lang="en-US" sz="2400" dirty="0">
                <a:latin typeface="Times New Roman" pitchFamily="18" charset="0"/>
                <a:cs typeface="Times New Roman" pitchFamily="18" charset="0"/>
              </a:rPr>
              <a:t>to </a:t>
            </a:r>
            <a:r>
              <a:rPr lang="en-US" sz="2400" dirty="0" smtClean="0">
                <a:latin typeface="Times New Roman" pitchFamily="18" charset="0"/>
                <a:cs typeface="Times New Roman" pitchFamily="18" charset="0"/>
              </a:rPr>
              <a:t>navigate successfully </a:t>
            </a:r>
            <a:r>
              <a:rPr lang="en-US" sz="2400" dirty="0">
                <a:latin typeface="Times New Roman" pitchFamily="18" charset="0"/>
                <a:cs typeface="Times New Roman" pitchFamily="18" charset="0"/>
              </a:rPr>
              <a:t>through </a:t>
            </a:r>
            <a:r>
              <a:rPr lang="en-US" sz="2400" dirty="0" smtClean="0">
                <a:latin typeface="Times New Roman" pitchFamily="18" charset="0"/>
                <a:cs typeface="Times New Roman" pitchFamily="18" charset="0"/>
              </a:rPr>
              <a:t>our </a:t>
            </a:r>
            <a:r>
              <a:rPr lang="en-US" sz="2400" dirty="0">
                <a:latin typeface="Times New Roman" pitchFamily="18" charset="0"/>
                <a:cs typeface="Times New Roman" pitchFamily="18" charset="0"/>
              </a:rPr>
              <a:t>environment</a:t>
            </a:r>
            <a:r>
              <a:rPr lang="en-US" sz="2400" dirty="0" smtClean="0">
                <a:latin typeface="Times New Roman" pitchFamily="18" charset="0"/>
                <a:cs typeface="Times New Roman" pitchFamily="18" charset="0"/>
              </a:rPr>
              <a:t>.</a:t>
            </a:r>
          </a:p>
          <a:p>
            <a:pPr>
              <a:buFontTx/>
              <a:buChar char="-"/>
            </a:pPr>
            <a:r>
              <a:rPr lang="en-US" sz="2400" dirty="0" smtClean="0">
                <a:latin typeface="Times New Roman" pitchFamily="18" charset="0"/>
                <a:cs typeface="Times New Roman" pitchFamily="18" charset="0"/>
              </a:rPr>
              <a:t>A small </a:t>
            </a:r>
            <a:r>
              <a:rPr lang="en-US" sz="2400" b="1" i="1" dirty="0" smtClean="0">
                <a:latin typeface="Times New Roman" pitchFamily="18" charset="0"/>
                <a:cs typeface="Times New Roman" pitchFamily="18" charset="0"/>
              </a:rPr>
              <a:t>Demonstration</a:t>
            </a:r>
            <a:r>
              <a:rPr lang="en-US" sz="2400" dirty="0" smtClean="0">
                <a:latin typeface="Times New Roman" pitchFamily="18" charset="0"/>
                <a:cs typeface="Times New Roman" pitchFamily="18" charset="0"/>
              </a:rPr>
              <a:t> to help you think about the relationship between sensation and perception.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809417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Autofit/>
          </a:bodyPr>
          <a:lstStyle/>
          <a:p>
            <a:pPr>
              <a:buFontTx/>
              <a:buChar char="-"/>
            </a:pPr>
            <a:r>
              <a:rPr lang="en-US" sz="2400" dirty="0" smtClean="0">
                <a:latin typeface="Times New Roman" pitchFamily="18" charset="0"/>
                <a:cs typeface="Times New Roman" pitchFamily="18" charset="0"/>
              </a:rPr>
              <a:t>Perceptual processes </a:t>
            </a:r>
            <a:r>
              <a:rPr lang="en-US" sz="2400" dirty="0">
                <a:latin typeface="Times New Roman" pitchFamily="18" charset="0"/>
                <a:cs typeface="Times New Roman" pitchFamily="18" charset="0"/>
              </a:rPr>
              <a:t>extract meaning from the continuously changing, often </a:t>
            </a:r>
            <a:r>
              <a:rPr lang="en-US" sz="2400" dirty="0" smtClean="0">
                <a:latin typeface="Times New Roman" pitchFamily="18" charset="0"/>
                <a:cs typeface="Times New Roman" pitchFamily="18" charset="0"/>
              </a:rPr>
              <a:t>chaotic, sensory </a:t>
            </a:r>
            <a:r>
              <a:rPr lang="en-US" sz="2400" dirty="0">
                <a:latin typeface="Times New Roman" pitchFamily="18" charset="0"/>
                <a:cs typeface="Times New Roman" pitchFamily="18" charset="0"/>
              </a:rPr>
              <a:t>input from external </a:t>
            </a:r>
            <a:r>
              <a:rPr lang="en-US" sz="2400" dirty="0" smtClean="0">
                <a:latin typeface="Times New Roman" pitchFamily="18" charset="0"/>
                <a:cs typeface="Times New Roman" pitchFamily="18" charset="0"/>
              </a:rPr>
              <a:t>energy sources </a:t>
            </a:r>
            <a:r>
              <a:rPr lang="en-US" sz="2400" dirty="0">
                <a:latin typeface="Times New Roman" pitchFamily="18" charset="0"/>
                <a:cs typeface="Times New Roman" pitchFamily="18" charset="0"/>
              </a:rPr>
              <a:t>and organize it into </a:t>
            </a:r>
            <a:r>
              <a:rPr lang="en-US" sz="2400" dirty="0" smtClean="0">
                <a:latin typeface="Times New Roman" pitchFamily="18" charset="0"/>
                <a:cs typeface="Times New Roman" pitchFamily="18" charset="0"/>
              </a:rPr>
              <a:t>stable, orderly </a:t>
            </a:r>
            <a:r>
              <a:rPr lang="en-US" sz="2400" dirty="0">
                <a:latin typeface="Times New Roman" pitchFamily="18" charset="0"/>
                <a:cs typeface="Times New Roman" pitchFamily="18" charset="0"/>
              </a:rPr>
              <a:t>percepts. </a:t>
            </a:r>
            <a:endParaRPr lang="en-US" sz="2400" dirty="0" smtClean="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A </a:t>
            </a:r>
            <a:r>
              <a:rPr lang="en-US" sz="2400" i="1" u="sng" dirty="0" smtClean="0">
                <a:latin typeface="Times New Roman" pitchFamily="18" charset="0"/>
                <a:cs typeface="Times New Roman" pitchFamily="18" charset="0"/>
              </a:rPr>
              <a:t>percept</a:t>
            </a:r>
            <a:r>
              <a:rPr lang="en-US" sz="2400" dirty="0">
                <a:latin typeface="Times New Roman" pitchFamily="18" charset="0"/>
                <a:cs typeface="Times New Roman" pitchFamily="18" charset="0"/>
              </a:rPr>
              <a:t> is what is perceived- the </a:t>
            </a:r>
            <a:r>
              <a:rPr lang="en-US" sz="2400" dirty="0" smtClean="0">
                <a:latin typeface="Times New Roman" pitchFamily="18" charset="0"/>
                <a:cs typeface="Times New Roman" pitchFamily="18" charset="0"/>
              </a:rPr>
              <a:t>experienced</a:t>
            </a:r>
            <a:r>
              <a:rPr lang="en-US" sz="2400" dirty="0">
                <a:latin typeface="Times New Roman" pitchFamily="18" charset="0"/>
                <a:cs typeface="Times New Roman" pitchFamily="18" charset="0"/>
              </a:rPr>
              <a:t>, outcome of the process of perception. It is not a physical object or its image in a receptor but, rather, the psychological product of perceptual </a:t>
            </a:r>
            <a:r>
              <a:rPr lang="en-US" sz="2400" dirty="0" smtClean="0">
                <a:latin typeface="Times New Roman" pitchFamily="18" charset="0"/>
                <a:cs typeface="Times New Roman" pitchFamily="18" charset="0"/>
              </a:rPr>
              <a:t>activity.</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Thus </a:t>
            </a:r>
            <a:r>
              <a:rPr lang="en-US" sz="2400" dirty="0">
                <a:latin typeface="Times New Roman" pitchFamily="18" charset="0"/>
                <a:cs typeface="Times New Roman" pitchFamily="18" charset="0"/>
              </a:rPr>
              <a:t>your percept of your hand remains stable over changes in </a:t>
            </a:r>
            <a:r>
              <a:rPr lang="en-US" sz="2400" dirty="0" smtClean="0">
                <a:latin typeface="Times New Roman" pitchFamily="18" charset="0"/>
                <a:cs typeface="Times New Roman" pitchFamily="18" charset="0"/>
              </a:rPr>
              <a:t>the size </a:t>
            </a:r>
            <a:r>
              <a:rPr lang="en-US" sz="2400" dirty="0">
                <a:latin typeface="Times New Roman" pitchFamily="18" charset="0"/>
                <a:cs typeface="Times New Roman" pitchFamily="18" charset="0"/>
              </a:rPr>
              <a:t>of the image because your interpretation is governed by stable </a:t>
            </a:r>
            <a:r>
              <a:rPr lang="en-US" sz="2400" dirty="0" smtClean="0">
                <a:latin typeface="Times New Roman" pitchFamily="18" charset="0"/>
                <a:cs typeface="Times New Roman" pitchFamily="18" charset="0"/>
              </a:rPr>
              <a:t>perceptual activities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213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Introduction</a:t>
            </a:r>
            <a:endParaRPr lang="en-US" sz="3200" dirty="0"/>
          </a:p>
        </p:txBody>
      </p:sp>
      <p:sp>
        <p:nvSpPr>
          <p:cNvPr id="3" name="Content Placeholder 2"/>
          <p:cNvSpPr>
            <a:spLocks noGrp="1"/>
          </p:cNvSpPr>
          <p:nvPr>
            <p:ph idx="1"/>
          </p:nvPr>
        </p:nvSpPr>
        <p:spPr>
          <a:xfrm>
            <a:off x="457200" y="914400"/>
            <a:ext cx="8229600" cy="5211763"/>
          </a:xfrm>
        </p:spPr>
        <p:txBody>
          <a:bodyPr>
            <a:normAutofit/>
          </a:bodyPr>
          <a:lstStyle/>
          <a:p>
            <a:pPr>
              <a:buFontTx/>
              <a:buChar char="-"/>
            </a:pPr>
            <a:r>
              <a:rPr lang="en-US" sz="2400" dirty="0" smtClean="0">
                <a:latin typeface="Times New Roman" pitchFamily="18" charset="0"/>
                <a:cs typeface="Times New Roman" pitchFamily="18" charset="0"/>
              </a:rPr>
              <a:t>Another demonstration: </a:t>
            </a:r>
          </a:p>
          <a:p>
            <a:pPr>
              <a:buFontTx/>
              <a:buChar char="-"/>
            </a:pPr>
            <a:r>
              <a:rPr lang="en-US" sz="2400" b="1" i="1" dirty="0" smtClean="0">
                <a:latin typeface="Times New Roman" pitchFamily="18" charset="0"/>
                <a:cs typeface="Times New Roman" pitchFamily="18" charset="0"/>
              </a:rPr>
              <a:t>Change blindness</a:t>
            </a:r>
            <a:r>
              <a:rPr lang="en-US" sz="2400" dirty="0" smtClean="0">
                <a:latin typeface="Times New Roman" pitchFamily="18" charset="0"/>
                <a:cs typeface="Times New Roman" pitchFamily="18" charset="0"/>
              </a:rPr>
              <a:t>- fail to notice a change in some part of the stimulus, example, Stranger-and-the-door study (Simons &amp; Levin, 1998).</a:t>
            </a:r>
          </a:p>
          <a:p>
            <a:pPr>
              <a:buFontTx/>
              <a:buChar char="-"/>
            </a:pPr>
            <a:r>
              <a:rPr lang="en-US" sz="2400" b="1" i="1" dirty="0" err="1" smtClean="0">
                <a:latin typeface="Times New Roman" pitchFamily="18" charset="0"/>
                <a:cs typeface="Times New Roman" pitchFamily="18" charset="0"/>
              </a:rPr>
              <a:t>Inattentional</a:t>
            </a:r>
            <a:r>
              <a:rPr lang="en-US" sz="2400" b="1" i="1" dirty="0" smtClean="0">
                <a:latin typeface="Times New Roman" pitchFamily="18" charset="0"/>
                <a:cs typeface="Times New Roman" pitchFamily="18" charset="0"/>
              </a:rPr>
              <a:t> blindness</a:t>
            </a:r>
            <a:r>
              <a:rPr lang="en-US" sz="2400" dirty="0" smtClean="0">
                <a:latin typeface="Times New Roman" pitchFamily="18" charset="0"/>
                <a:cs typeface="Times New Roman" pitchFamily="18" charset="0"/>
              </a:rPr>
              <a:t>- occurs when we are paying attention to something, we fail to notice when an unexpected but completely visible object. For example, “invisible gorilla” experiment (Simons &amp; </a:t>
            </a:r>
            <a:r>
              <a:rPr lang="en-US" sz="2400" dirty="0" err="1" smtClean="0">
                <a:latin typeface="Times New Roman" pitchFamily="18" charset="0"/>
                <a:cs typeface="Times New Roman" pitchFamily="18" charset="0"/>
              </a:rPr>
              <a:t>Chabris</a:t>
            </a:r>
            <a:r>
              <a:rPr lang="en-US" sz="2400" dirty="0" smtClean="0">
                <a:latin typeface="Times New Roman" pitchFamily="18" charset="0"/>
                <a:cs typeface="Times New Roman" pitchFamily="18" charset="0"/>
              </a:rPr>
              <a:t>, 1999).</a:t>
            </a:r>
          </a:p>
          <a:p>
            <a:pPr>
              <a:buFontTx/>
              <a:buChar char="-"/>
            </a:pPr>
            <a:r>
              <a:rPr lang="en-US" sz="2400" dirty="0" smtClean="0">
                <a:latin typeface="Times New Roman" pitchFamily="18" charset="0"/>
                <a:cs typeface="Times New Roman" pitchFamily="18" charset="0"/>
              </a:rPr>
              <a:t>The influence of attention on perception has implications.</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Eye witness testimony</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Driving a car in traffic</a:t>
            </a:r>
          </a:p>
          <a:p>
            <a:pPr marL="0" indent="0">
              <a:buNone/>
            </a:pP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5595484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rmAutofit/>
          </a:bodyPr>
          <a:lstStyle/>
          <a:p>
            <a:pPr>
              <a:buFontTx/>
              <a:buChar char="-"/>
            </a:pPr>
            <a:r>
              <a:rPr lang="en-US" sz="2400" dirty="0" smtClean="0">
                <a:latin typeface="Times New Roman" pitchFamily="18" charset="0"/>
                <a:cs typeface="Times New Roman" pitchFamily="18" charset="0"/>
              </a:rPr>
              <a:t>The process of </a:t>
            </a:r>
            <a:r>
              <a:rPr lang="en-US" sz="2400" dirty="0">
                <a:latin typeface="Times New Roman" pitchFamily="18" charset="0"/>
                <a:cs typeface="Times New Roman" pitchFamily="18" charset="0"/>
              </a:rPr>
              <a:t>perception is best understood when we divide it into </a:t>
            </a:r>
            <a:r>
              <a:rPr lang="en-US" sz="2400" i="1" u="sng" dirty="0">
                <a:latin typeface="Times New Roman" pitchFamily="18" charset="0"/>
                <a:cs typeface="Times New Roman" pitchFamily="18" charset="0"/>
              </a:rPr>
              <a:t>three stages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 Sensation</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 Perceptual </a:t>
            </a:r>
            <a:r>
              <a:rPr lang="en-US" sz="2400" dirty="0">
                <a:latin typeface="Times New Roman" pitchFamily="18" charset="0"/>
                <a:cs typeface="Times New Roman" pitchFamily="18" charset="0"/>
              </a:rPr>
              <a:t>organization, </a:t>
            </a:r>
            <a:r>
              <a:rPr lang="en-US" sz="2400" dirty="0" smtClean="0">
                <a:latin typeface="Times New Roman" pitchFamily="18" charset="0"/>
                <a:cs typeface="Times New Roman" pitchFamily="18" charset="0"/>
              </a:rPr>
              <a:t>and </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 Object recognition.</a:t>
            </a:r>
          </a:p>
          <a:p>
            <a:pPr>
              <a:buFontTx/>
              <a:buChar char="-"/>
            </a:pPr>
            <a:endParaRPr lang="en-US" sz="2400" b="1" i="1" dirty="0" smtClean="0">
              <a:latin typeface="Times New Roman" pitchFamily="18" charset="0"/>
              <a:cs typeface="Times New Roman" pitchFamily="18" charset="0"/>
            </a:endParaRPr>
          </a:p>
          <a:p>
            <a:pPr>
              <a:buFontTx/>
              <a:buChar char="-"/>
            </a:pPr>
            <a:r>
              <a:rPr lang="en-US" sz="2400" b="1" i="1" dirty="0" smtClean="0">
                <a:latin typeface="Times New Roman" pitchFamily="18" charset="0"/>
                <a:cs typeface="Times New Roman" pitchFamily="18" charset="0"/>
              </a:rPr>
              <a:t>Sensation</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refers to conversion of physical energy into the neural codes </a:t>
            </a:r>
            <a:r>
              <a:rPr lang="en-US" sz="2400" dirty="0" smtClean="0">
                <a:latin typeface="Times New Roman" pitchFamily="18" charset="0"/>
                <a:cs typeface="Times New Roman" pitchFamily="18" charset="0"/>
              </a:rPr>
              <a:t>recognized by </a:t>
            </a:r>
            <a:r>
              <a:rPr lang="en-US" sz="2400" dirty="0">
                <a:latin typeface="Times New Roman" pitchFamily="18" charset="0"/>
                <a:cs typeface="Times New Roman" pitchFamily="18" charset="0"/>
              </a:rPr>
              <a:t>the brain</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Sensation provides a first-pass representation of the </a:t>
            </a:r>
            <a:r>
              <a:rPr lang="en-US" sz="2400" dirty="0" smtClean="0">
                <a:latin typeface="Times New Roman" pitchFamily="18" charset="0"/>
                <a:cs typeface="Times New Roman" pitchFamily="18" charset="0"/>
              </a:rPr>
              <a:t>basic facts </a:t>
            </a:r>
            <a:r>
              <a:rPr lang="en-US" sz="2400" dirty="0">
                <a:latin typeface="Times New Roman" pitchFamily="18" charset="0"/>
                <a:cs typeface="Times New Roman" pitchFamily="18" charset="0"/>
              </a:rPr>
              <a:t>of the visual field.</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57646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Perceptual Organization</a:t>
            </a:r>
          </a:p>
        </p:txBody>
      </p:sp>
      <p:sp>
        <p:nvSpPr>
          <p:cNvPr id="3" name="Content Placeholder 2"/>
          <p:cNvSpPr>
            <a:spLocks noGrp="1"/>
          </p:cNvSpPr>
          <p:nvPr>
            <p:ph idx="1"/>
          </p:nvPr>
        </p:nvSpPr>
        <p:spPr>
          <a:xfrm>
            <a:off x="457200" y="1066800"/>
            <a:ext cx="8229600" cy="5257800"/>
          </a:xfrm>
        </p:spPr>
        <p:txBody>
          <a:bodyPr>
            <a:normAutofit/>
          </a:bodyPr>
          <a:lstStyle/>
          <a:p>
            <a:pPr algn="just">
              <a:buFontTx/>
              <a:buChar char="-"/>
            </a:pPr>
            <a:r>
              <a:rPr lang="en-US" sz="2400" b="1" i="1" dirty="0">
                <a:latin typeface="Times New Roman" pitchFamily="18" charset="0"/>
                <a:cs typeface="Times New Roman" pitchFamily="18" charset="0"/>
              </a:rPr>
              <a:t>Perceptual </a:t>
            </a:r>
            <a:r>
              <a:rPr lang="en-US" sz="2400" b="1" i="1" dirty="0" smtClean="0">
                <a:latin typeface="Times New Roman" pitchFamily="18" charset="0"/>
                <a:cs typeface="Times New Roman" pitchFamily="18" charset="0"/>
              </a:rPr>
              <a:t>organization</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in which an internal representation of an object is formed and a percept of the external stimulus is developed</a:t>
            </a:r>
            <a:r>
              <a:rPr lang="en-US" sz="2400" dirty="0" smtClean="0">
                <a:latin typeface="Times New Roman" pitchFamily="18" charset="0"/>
                <a:cs typeface="Times New Roman" pitchFamily="18" charset="0"/>
              </a:rPr>
              <a:t>.</a:t>
            </a:r>
          </a:p>
          <a:p>
            <a:pPr algn="just">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goal of understanding "perceptual organization" is to understand how we put together the basic features to see a coherent, organized world of things and </a:t>
            </a:r>
            <a:r>
              <a:rPr lang="en-US" sz="2400" dirty="0" smtClean="0">
                <a:latin typeface="Times New Roman" pitchFamily="18" charset="0"/>
                <a:cs typeface="Times New Roman" pitchFamily="18" charset="0"/>
              </a:rPr>
              <a:t>surfaces.</a:t>
            </a:r>
          </a:p>
          <a:p>
            <a:pPr algn="just">
              <a:buFontTx/>
              <a:buChar char="-"/>
            </a:pP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Aspects </a:t>
            </a:r>
            <a:r>
              <a:rPr lang="en-US" sz="2400" dirty="0">
                <a:latin typeface="Times New Roman" pitchFamily="18" charset="0"/>
                <a:cs typeface="Times New Roman" pitchFamily="18" charset="0"/>
              </a:rPr>
              <a:t>of perceptual organization were first studied systematically in the early 1900s by gestalt psychologists. </a:t>
            </a:r>
            <a:endParaRPr lang="en-US" sz="2400" dirty="0" smtClean="0">
              <a:latin typeface="Times New Roman" pitchFamily="18" charset="0"/>
              <a:cs typeface="Times New Roman" pitchFamily="18" charset="0"/>
            </a:endParaRPr>
          </a:p>
          <a:p>
            <a:pPr algn="just">
              <a:buFontTx/>
              <a:buChar char="-"/>
            </a:pPr>
            <a:r>
              <a:rPr lang="en-US" sz="2400" dirty="0">
                <a:latin typeface="Times New Roman" pitchFamily="18" charset="0"/>
                <a:cs typeface="Times New Roman" pitchFamily="18" charset="0"/>
              </a:rPr>
              <a:t>The basic motto of the </a:t>
            </a:r>
            <a:r>
              <a:rPr lang="en-US" sz="2400" b="1" i="1" u="sng" dirty="0" err="1" smtClean="0">
                <a:latin typeface="Times New Roman" pitchFamily="18" charset="0"/>
                <a:cs typeface="Times New Roman" pitchFamily="18" charset="0"/>
              </a:rPr>
              <a:t>Gestaltists</a:t>
            </a:r>
            <a:r>
              <a:rPr lang="en-US" sz="2400" dirty="0" smtClean="0">
                <a:latin typeface="Times New Roman" pitchFamily="18" charset="0"/>
                <a:cs typeface="Times New Roman" pitchFamily="18" charset="0"/>
              </a:rPr>
              <a:t> - was “whole </a:t>
            </a:r>
            <a:r>
              <a:rPr lang="en-US" sz="2400" dirty="0">
                <a:latin typeface="Times New Roman" pitchFamily="18" charset="0"/>
                <a:cs typeface="Times New Roman" pitchFamily="18" charset="0"/>
              </a:rPr>
              <a:t>is greater than the sum of its </a:t>
            </a:r>
            <a:r>
              <a:rPr lang="en-US" sz="2400" dirty="0" smtClean="0">
                <a:latin typeface="Times New Roman" pitchFamily="18" charset="0"/>
                <a:cs typeface="Times New Roman" pitchFamily="18" charset="0"/>
              </a:rPr>
              <a:t>parts”.</a:t>
            </a:r>
            <a:endParaRPr lang="en-US" sz="2400" dirty="0">
              <a:latin typeface="Times New Roman" pitchFamily="18" charset="0"/>
              <a:cs typeface="Times New Roman" pitchFamily="18" charset="0"/>
            </a:endParaRPr>
          </a:p>
          <a:p>
            <a:pPr algn="just">
              <a:buFontTx/>
              <a:buChar char="-"/>
            </a:pPr>
            <a:r>
              <a:rPr lang="en-US" sz="2400" dirty="0">
                <a:latin typeface="Times New Roman" pitchFamily="18" charset="0"/>
                <a:cs typeface="Times New Roman" pitchFamily="18" charset="0"/>
              </a:rPr>
              <a:t>Examples: a melody made a various </a:t>
            </a:r>
            <a:r>
              <a:rPr lang="en-US" sz="2400" dirty="0" smtClean="0">
                <a:latin typeface="Times New Roman" pitchFamily="18" charset="0"/>
                <a:cs typeface="Times New Roman" pitchFamily="18" charset="0"/>
              </a:rPr>
              <a:t>notes.</a:t>
            </a:r>
          </a:p>
        </p:txBody>
      </p:sp>
    </p:spTree>
    <p:extLst>
      <p:ext uri="{BB962C8B-B14F-4D97-AF65-F5344CB8AC3E}">
        <p14:creationId xmlns:p14="http://schemas.microsoft.com/office/powerpoint/2010/main" val="880694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Tx/>
              <a:buChar char="-"/>
            </a:pPr>
            <a:r>
              <a:rPr lang="en-US" sz="2400" dirty="0">
                <a:latin typeface="Times New Roman" pitchFamily="18" charset="0"/>
                <a:cs typeface="Times New Roman" pitchFamily="18" charset="0"/>
              </a:rPr>
              <a:t>The first step in organizing the perceptual world is to divide </a:t>
            </a:r>
            <a:r>
              <a:rPr lang="en-US" sz="2400" dirty="0" smtClean="0">
                <a:latin typeface="Times New Roman" pitchFamily="18" charset="0"/>
                <a:cs typeface="Times New Roman" pitchFamily="18" charset="0"/>
              </a:rPr>
              <a:t> </a:t>
            </a:r>
            <a:r>
              <a:rPr lang="en-US" sz="2400" b="1" i="1" u="sng" dirty="0">
                <a:latin typeface="Times New Roman" pitchFamily="18" charset="0"/>
                <a:cs typeface="Times New Roman" pitchFamily="18" charset="0"/>
              </a:rPr>
              <a:t>figure</a:t>
            </a:r>
            <a:r>
              <a:rPr lang="en-US" sz="2400" dirty="0">
                <a:latin typeface="Times New Roman" pitchFamily="18" charset="0"/>
                <a:cs typeface="Times New Roman" pitchFamily="18" charset="0"/>
              </a:rPr>
              <a:t> and </a:t>
            </a:r>
            <a:r>
              <a:rPr lang="en-US" sz="2400" b="1" i="1" u="sng" dirty="0">
                <a:latin typeface="Times New Roman" pitchFamily="18" charset="0"/>
                <a:cs typeface="Times New Roman" pitchFamily="18" charset="0"/>
              </a:rPr>
              <a:t>ground</a:t>
            </a:r>
            <a:r>
              <a:rPr lang="en-US" sz="2400" dirty="0" smtClean="0">
                <a:latin typeface="Times New Roman" pitchFamily="18" charset="0"/>
                <a:cs typeface="Times New Roman" pitchFamily="18" charset="0"/>
              </a:rPr>
              <a:t>.</a:t>
            </a:r>
          </a:p>
          <a:p>
            <a:pPr>
              <a:buFontTx/>
              <a:buChar char="-"/>
            </a:pPr>
            <a:endParaRPr lang="en-US" sz="2400" dirty="0">
              <a:latin typeface="Times New Roman" pitchFamily="18" charset="0"/>
              <a:cs typeface="Times New Roman" pitchFamily="18" charset="0"/>
            </a:endParaRPr>
          </a:p>
          <a:p>
            <a:pPr>
              <a:buFont typeface="Wingdings" pitchFamily="2" charset="2"/>
              <a:buChar char="v"/>
            </a:pPr>
            <a:r>
              <a:rPr lang="en-US" sz="2400" dirty="0">
                <a:latin typeface="Times New Roman" pitchFamily="18" charset="0"/>
                <a:cs typeface="Times New Roman" pitchFamily="18" charset="0"/>
              </a:rPr>
              <a:t> The figure, which has a definite shape and location in space; in other words, the </a:t>
            </a:r>
            <a:r>
              <a:rPr lang="en-US" sz="2400" i="1" u="sng" dirty="0">
                <a:latin typeface="Times New Roman" pitchFamily="18" charset="0"/>
                <a:cs typeface="Times New Roman" pitchFamily="18" charset="0"/>
              </a:rPr>
              <a:t>figure is the integrated visual experience that stands out at the center of attention</a:t>
            </a:r>
            <a:r>
              <a:rPr lang="en-US" sz="2400" dirty="0" smtClean="0">
                <a:latin typeface="Times New Roman" pitchFamily="18" charset="0"/>
                <a:cs typeface="Times New Roman" pitchFamily="18" charset="0"/>
              </a:rPr>
              <a:t>.</a:t>
            </a:r>
          </a:p>
          <a:p>
            <a:pPr>
              <a:buFont typeface="Wingdings" pitchFamily="2" charset="2"/>
              <a:buChar char="v"/>
            </a:pPr>
            <a:endParaRPr lang="en-US" sz="2400" dirty="0">
              <a:latin typeface="Times New Roman" pitchFamily="18" charset="0"/>
              <a:cs typeface="Times New Roman" pitchFamily="18" charset="0"/>
            </a:endParaRPr>
          </a:p>
          <a:p>
            <a:pPr>
              <a:buFont typeface="Wingdings" pitchFamily="2" charset="2"/>
              <a:buChar char="v"/>
            </a:pPr>
            <a:r>
              <a:rPr lang="en-US" sz="2400" dirty="0">
                <a:latin typeface="Times New Roman" pitchFamily="18" charset="0"/>
                <a:cs typeface="Times New Roman" pitchFamily="18" charset="0"/>
              </a:rPr>
              <a:t>The ground, which has no shape, seems to continue behind the figure, and has no definite location. In other words, </a:t>
            </a:r>
            <a:r>
              <a:rPr lang="en-US" sz="2400" i="1" u="sng" dirty="0">
                <a:latin typeface="Times New Roman" pitchFamily="18" charset="0"/>
                <a:cs typeface="Times New Roman" pitchFamily="18" charset="0"/>
              </a:rPr>
              <a:t>the ground is simply the background against which the figure appears</a:t>
            </a:r>
            <a:r>
              <a:rPr lang="en-US" sz="2400" dirty="0">
                <a:latin typeface="Times New Roman" pitchFamily="18" charset="0"/>
                <a:cs typeface="Times New Roman" pitchFamily="18" charset="0"/>
              </a:rPr>
              <a:t>. </a:t>
            </a:r>
          </a:p>
          <a:p>
            <a:endParaRPr lang="en-US" sz="2400" dirty="0"/>
          </a:p>
        </p:txBody>
      </p:sp>
    </p:spTree>
    <p:extLst>
      <p:ext uri="{BB962C8B-B14F-4D97-AF65-F5344CB8AC3E}">
        <p14:creationId xmlns:p14="http://schemas.microsoft.com/office/powerpoint/2010/main" val="303894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543800" cy="522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174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Tx/>
              <a:buChar char="-"/>
            </a:pPr>
            <a:r>
              <a:rPr lang="en-US" sz="2400" dirty="0">
                <a:latin typeface="Times New Roman" pitchFamily="18" charset="0"/>
                <a:cs typeface="Times New Roman" pitchFamily="18" charset="0"/>
              </a:rPr>
              <a:t>For instance, if you are looking at a ball that is resting on a field of grass, the ball is the figure and the ground consists of many lengthened shapes (the blades of grass</a:t>
            </a:r>
            <a:r>
              <a:rPr lang="en-US" sz="2400" dirty="0" smtClean="0">
                <a:latin typeface="Times New Roman" pitchFamily="18" charset="0"/>
                <a:cs typeface="Times New Roman" pitchFamily="18" charset="0"/>
              </a:rPr>
              <a:t>).</a:t>
            </a:r>
          </a:p>
          <a:p>
            <a:pPr>
              <a:buFontTx/>
              <a:buChar char="-"/>
            </a:pPr>
            <a:endParaRPr lang="en-US" sz="2400" dirty="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Sometimes, figure and ground can change, as in the famous “face-vase”.</a:t>
            </a:r>
          </a:p>
          <a:p>
            <a:endParaRPr lang="en-US" sz="2400" dirty="0"/>
          </a:p>
        </p:txBody>
      </p:sp>
    </p:spTree>
    <p:extLst>
      <p:ext uri="{BB962C8B-B14F-4D97-AF65-F5344CB8AC3E}">
        <p14:creationId xmlns:p14="http://schemas.microsoft.com/office/powerpoint/2010/main" val="3749509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buFontTx/>
              <a:buChar char="-"/>
            </a:pPr>
            <a:endParaRPr lang="en-US"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912239"/>
            <a:ext cx="4523336" cy="4345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762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a:buFontTx/>
              <a:buChar char="-"/>
            </a:pPr>
            <a:r>
              <a:rPr lang="en-US" sz="2400" dirty="0" smtClean="0">
                <a:latin typeface="Times New Roman" pitchFamily="18" charset="0"/>
                <a:cs typeface="Times New Roman" pitchFamily="18" charset="0"/>
              </a:rPr>
              <a:t>The explanation for these figure-ground reversals has two components.</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 Neurons in the visual cortex become adapted to one 	    figure, such as the “faces” version, so you are more 	    likely to see the alternative or “vase” version.</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 People try to solve the visual paradox by alternating 	    between two reasonable solutions.</a:t>
            </a:r>
          </a:p>
          <a:p>
            <a:pPr>
              <a:buFontTx/>
              <a:buChar char="-"/>
            </a:pPr>
            <a:r>
              <a:rPr lang="en-US" sz="2400" dirty="0" smtClean="0">
                <a:latin typeface="Times New Roman" pitchFamily="18" charset="0"/>
                <a:cs typeface="Times New Roman" pitchFamily="18" charset="0"/>
              </a:rPr>
              <a:t>We can also perceive a figure-ground relationship when a scene has no clear-cut boundary between the figure and the ground.</a:t>
            </a:r>
          </a:p>
          <a:p>
            <a:pPr>
              <a:buFontTx/>
              <a:buChar char="-"/>
            </a:pPr>
            <a:r>
              <a:rPr lang="en-US" sz="2400" dirty="0" smtClean="0">
                <a:latin typeface="Times New Roman" pitchFamily="18" charset="0"/>
                <a:cs typeface="Times New Roman" pitchFamily="18" charset="0"/>
              </a:rPr>
              <a:t>Ex. </a:t>
            </a:r>
            <a:r>
              <a:rPr lang="en-US" sz="2400" b="1" i="1" dirty="0" smtClean="0">
                <a:latin typeface="Times New Roman" pitchFamily="18" charset="0"/>
                <a:cs typeface="Times New Roman" pitchFamily="18" charset="0"/>
              </a:rPr>
              <a:t>Illusory contours</a:t>
            </a:r>
            <a:r>
              <a:rPr lang="en-US" sz="2400" dirty="0" smtClean="0">
                <a:latin typeface="Times New Roman" pitchFamily="18" charset="0"/>
                <a:cs typeface="Times New Roman" pitchFamily="18" charset="0"/>
              </a:rPr>
              <a:t> (subjective contours), in which we see edges even though they are not physically present in the stimulus.</a:t>
            </a: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60418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91000"/>
            <a:ext cx="8229600" cy="1935163"/>
          </a:xfrm>
        </p:spPr>
        <p:txBody>
          <a:bodyPr>
            <a:normAutofit/>
          </a:bodyPr>
          <a:lstStyle/>
          <a:p>
            <a:pPr>
              <a:buFontTx/>
              <a:buChar char="-"/>
            </a:pPr>
            <a:r>
              <a:rPr lang="en-US" sz="2200" dirty="0" smtClean="0">
                <a:latin typeface="Times New Roman" pitchFamily="18" charset="0"/>
                <a:cs typeface="Times New Roman" pitchFamily="18" charset="0"/>
              </a:rPr>
              <a:t>People report that an inverted white triangle seems to appear in front of the outline of a second triangle and three small circles.</a:t>
            </a:r>
          </a:p>
          <a:p>
            <a:pPr>
              <a:buFontTx/>
              <a:buChar char="-"/>
            </a:pPr>
            <a:r>
              <a:rPr lang="en-US" sz="2200" dirty="0" smtClean="0">
                <a:latin typeface="Times New Roman" pitchFamily="18" charset="0"/>
                <a:cs typeface="Times New Roman" pitchFamily="18" charset="0"/>
              </a:rPr>
              <a:t>Furthermore, the triangle appears to be brighter than any other part of the stimulus.</a:t>
            </a:r>
          </a:p>
          <a:p>
            <a:pPr marL="0" indent="0">
              <a:buNone/>
            </a:pPr>
            <a:r>
              <a:rPr lang="en-US" sz="2200" dirty="0" smtClean="0">
                <a:latin typeface="Times New Roman" pitchFamily="18" charset="0"/>
                <a:cs typeface="Times New Roman" pitchFamily="18" charset="0"/>
              </a:rPr>
              <a:t> </a:t>
            </a:r>
            <a:endParaRPr lang="en-US" sz="22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901" y="304800"/>
            <a:ext cx="349239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9159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marL="0" indent="0">
              <a:buNone/>
            </a:pPr>
            <a:r>
              <a:rPr lang="en-US" sz="2400" dirty="0" smtClean="0">
                <a:latin typeface="Times New Roman" pitchFamily="18" charset="0"/>
                <a:cs typeface="Times New Roman" pitchFamily="18" charset="0"/>
              </a:rPr>
              <a:t>How we perceive these illusory contours:</a:t>
            </a:r>
          </a:p>
          <a:p>
            <a:pPr>
              <a:buFontTx/>
              <a:buChar char="-"/>
            </a:pPr>
            <a:r>
              <a:rPr lang="en-US" sz="2400" dirty="0" smtClean="0">
                <a:latin typeface="Times New Roman" pitchFamily="18" charset="0"/>
                <a:cs typeface="Times New Roman" pitchFamily="18" charset="0"/>
              </a:rPr>
              <a:t>During the early stages of visual processing, some cells in the visual system respond to these illusory contours (</a:t>
            </a:r>
            <a:r>
              <a:rPr lang="en-US" sz="2400" dirty="0" err="1" smtClean="0">
                <a:latin typeface="Times New Roman" pitchFamily="18" charset="0"/>
                <a:cs typeface="Times New Roman" pitchFamily="18" charset="0"/>
              </a:rPr>
              <a:t>Grossberg</a:t>
            </a:r>
            <a:r>
              <a:rPr lang="en-US" sz="2400" dirty="0" smtClean="0">
                <a:latin typeface="Times New Roman" pitchFamily="18" charset="0"/>
                <a:cs typeface="Times New Roman" pitchFamily="18" charset="0"/>
              </a:rPr>
              <a:t>, 2003).</a:t>
            </a:r>
          </a:p>
          <a:p>
            <a:pPr>
              <a:buFontTx/>
              <a:buChar char="-"/>
            </a:pPr>
            <a:r>
              <a:rPr lang="en-US" sz="2400" dirty="0" smtClean="0">
                <a:latin typeface="Times New Roman" pitchFamily="18" charset="0"/>
                <a:cs typeface="Times New Roman" pitchFamily="18" charset="0"/>
              </a:rPr>
              <a:t>During the later stages, the visual system tries to make sense of this disorderly jumble. For example, an efficient explanation for the jumble in figure is that a white triangle is located in front of the other figures.</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89100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atin typeface="Times New Roman" pitchFamily="18" charset="0"/>
                <a:cs typeface="Times New Roman" pitchFamily="18" charset="0"/>
              </a:rPr>
              <a:t>Laws of Organization (or) </a:t>
            </a:r>
            <a:r>
              <a:rPr lang="en-US" sz="3200" dirty="0" smtClean="0">
                <a:latin typeface="Times New Roman" pitchFamily="18" charset="0"/>
                <a:cs typeface="Times New Roman" pitchFamily="18" charset="0"/>
              </a:rPr>
              <a:t>Grouping</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dirty="0" smtClean="0">
                <a:latin typeface="Times New Roman" pitchFamily="18" charset="0"/>
                <a:cs typeface="Times New Roman" pitchFamily="18" charset="0"/>
              </a:rPr>
              <a:t>There are laws that explain form perception. Known </a:t>
            </a:r>
            <a:r>
              <a:rPr lang="en-US" sz="2400" dirty="0">
                <a:latin typeface="Times New Roman" pitchFamily="18" charset="0"/>
                <a:cs typeface="Times New Roman" pitchFamily="18" charset="0"/>
              </a:rPr>
              <a:t>as </a:t>
            </a:r>
            <a:r>
              <a:rPr lang="en-US" sz="2400" i="1" u="sng" dirty="0">
                <a:latin typeface="Times New Roman" pitchFamily="18" charset="0"/>
                <a:cs typeface="Times New Roman" pitchFamily="18" charset="0"/>
              </a:rPr>
              <a:t>laws of grouping</a:t>
            </a:r>
            <a:r>
              <a:rPr lang="en-US" sz="2400" dirty="0">
                <a:latin typeface="Times New Roman" pitchFamily="18" charset="0"/>
                <a:cs typeface="Times New Roman" pitchFamily="18" charset="0"/>
              </a:rPr>
              <a:t>-basic ways in which we group items together perceptually</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 Proximity</a:t>
            </a:r>
          </a:p>
          <a:p>
            <a:pPr marL="0" indent="0">
              <a:buNone/>
            </a:pPr>
            <a:r>
              <a:rPr lang="en-US" sz="2400" dirty="0" smtClean="0">
                <a:latin typeface="Times New Roman" pitchFamily="18" charset="0"/>
                <a:cs typeface="Times New Roman" pitchFamily="18" charset="0"/>
              </a:rPr>
              <a:t>	2. Similarity</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3. Good continuation</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 Closure</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5. </a:t>
            </a:r>
            <a:r>
              <a:rPr lang="en-US" sz="2400" dirty="0" err="1" smtClean="0">
                <a:latin typeface="Times New Roman" pitchFamily="18" charset="0"/>
                <a:cs typeface="Times New Roman" pitchFamily="18" charset="0"/>
              </a:rPr>
              <a:t>Pragnanz</a:t>
            </a:r>
            <a:endParaRPr lang="en-US" sz="2400" dirty="0">
              <a:latin typeface="Times New Roman" pitchFamily="18" charset="0"/>
              <a:cs typeface="Times New Roman" pitchFamily="18" charset="0"/>
            </a:endParaRP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2231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600" dirty="0" smtClean="0">
                <a:latin typeface="Times New Roman" pitchFamily="18" charset="0"/>
                <a:cs typeface="Times New Roman" pitchFamily="18" charset="0"/>
              </a:rPr>
              <a:t>Different types of Attention</a:t>
            </a:r>
            <a:endParaRPr lang="en-US" sz="2600" dirty="0">
              <a:latin typeface="Times New Roman" pitchFamily="18" charset="0"/>
              <a:cs typeface="Times New Roman" pitchFamily="18" charset="0"/>
            </a:endParaRPr>
          </a:p>
        </p:txBody>
      </p:sp>
      <p:grpSp>
        <p:nvGrpSpPr>
          <p:cNvPr id="4" name="Group 5"/>
          <p:cNvGrpSpPr>
            <a:grpSpLocks noChangeAspect="1"/>
          </p:cNvGrpSpPr>
          <p:nvPr/>
        </p:nvGrpSpPr>
        <p:grpSpPr bwMode="auto">
          <a:xfrm>
            <a:off x="485920" y="2144713"/>
            <a:ext cx="8229600" cy="3436937"/>
            <a:chOff x="288" y="1351"/>
            <a:chExt cx="5184" cy="2165"/>
          </a:xfrm>
        </p:grpSpPr>
        <p:sp>
          <p:nvSpPr>
            <p:cNvPr id="5" name="AutoShape 4"/>
            <p:cNvSpPr>
              <a:spLocks noChangeAspect="1" noChangeArrowheads="1" noTextEdit="1"/>
            </p:cNvSpPr>
            <p:nvPr/>
          </p:nvSpPr>
          <p:spPr bwMode="auto">
            <a:xfrm>
              <a:off x="288" y="1351"/>
              <a:ext cx="5184" cy="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351"/>
              <a:ext cx="5189" cy="2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 name="Straight Arrow Connector 6"/>
          <p:cNvCxnSpPr/>
          <p:nvPr/>
        </p:nvCxnSpPr>
        <p:spPr>
          <a:xfrm flipV="1">
            <a:off x="1447800" y="2514600"/>
            <a:ext cx="3962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867400" y="2209800"/>
            <a:ext cx="2743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Covert Attention (Out of the eye)</a:t>
            </a:r>
            <a:endParaRPr lang="en-US" sz="1400" dirty="0">
              <a:latin typeface="Times New Roman" pitchFamily="18" charset="0"/>
              <a:cs typeface="Times New Roman" pitchFamily="18" charset="0"/>
            </a:endParaRPr>
          </a:p>
        </p:txBody>
      </p:sp>
      <p:cxnSp>
        <p:nvCxnSpPr>
          <p:cNvPr id="12" name="Straight Arrow Connector 11"/>
          <p:cNvCxnSpPr/>
          <p:nvPr/>
        </p:nvCxnSpPr>
        <p:spPr>
          <a:xfrm>
            <a:off x="1447800" y="3124200"/>
            <a:ext cx="54864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6629400" y="3771900"/>
            <a:ext cx="1981200" cy="552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Selective Attention</a:t>
            </a:r>
            <a:endParaRPr lang="en-US" sz="1400" dirty="0">
              <a:latin typeface="Times New Roman" pitchFamily="18" charset="0"/>
              <a:cs typeface="Times New Roman" pitchFamily="18" charset="0"/>
            </a:endParaRPr>
          </a:p>
        </p:txBody>
      </p:sp>
      <p:cxnSp>
        <p:nvCxnSpPr>
          <p:cNvPr id="18" name="Straight Arrow Connector 17"/>
          <p:cNvCxnSpPr/>
          <p:nvPr/>
        </p:nvCxnSpPr>
        <p:spPr>
          <a:xfrm>
            <a:off x="1447800" y="3117273"/>
            <a:ext cx="5029200" cy="21405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6934200" y="5029200"/>
            <a:ext cx="1676400" cy="552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Overt Attention</a:t>
            </a:r>
          </a:p>
          <a:p>
            <a:pPr algn="ctr"/>
            <a:r>
              <a:rPr lang="en-US" sz="1400" dirty="0" smtClean="0">
                <a:latin typeface="Times New Roman" pitchFamily="18" charset="0"/>
                <a:cs typeface="Times New Roman" pitchFamily="18" charset="0"/>
              </a:rPr>
              <a:t>(Move eyes to look at something)</a:t>
            </a:r>
            <a:endParaRPr lang="en-US" sz="1400" dirty="0">
              <a:latin typeface="Times New Roman" pitchFamily="18" charset="0"/>
              <a:cs typeface="Times New Roman" pitchFamily="18" charset="0"/>
            </a:endParaRPr>
          </a:p>
        </p:txBody>
      </p:sp>
      <p:sp>
        <p:nvSpPr>
          <p:cNvPr id="24" name="Rounded Rectangle 23"/>
          <p:cNvSpPr/>
          <p:nvPr/>
        </p:nvSpPr>
        <p:spPr>
          <a:xfrm>
            <a:off x="4191000" y="2971800"/>
            <a:ext cx="2743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New Roman" pitchFamily="18" charset="0"/>
                <a:cs typeface="Times New Roman" pitchFamily="18" charset="0"/>
              </a:rPr>
              <a:t>Divided Attention</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506147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96962"/>
          </a:xfrm>
        </p:spPr>
        <p:txBody>
          <a:bodyPr>
            <a:normAutofit fontScale="90000"/>
          </a:bodyPr>
          <a:lstStyle/>
          <a:p>
            <a:pPr lvl="0" algn="l"/>
            <a:r>
              <a:rPr lang="en-US" sz="2200" b="1" i="1" dirty="0" smtClean="0">
                <a:latin typeface="Times New Roman" pitchFamily="18" charset="0"/>
                <a:cs typeface="Times New Roman" pitchFamily="18" charset="0"/>
              </a:rPr>
              <a:t>- Law </a:t>
            </a:r>
            <a:r>
              <a:rPr lang="en-US" sz="2200" b="1" i="1" dirty="0">
                <a:latin typeface="Times New Roman" pitchFamily="18" charset="0"/>
                <a:cs typeface="Times New Roman" pitchFamily="18" charset="0"/>
              </a:rPr>
              <a:t>of Proximity </a:t>
            </a:r>
            <a:r>
              <a:rPr lang="en-US" sz="2200" dirty="0">
                <a:latin typeface="Times New Roman" pitchFamily="18" charset="0"/>
                <a:cs typeface="Times New Roman" pitchFamily="18" charset="0"/>
              </a:rPr>
              <a:t>says that elements close to one another tend to be perceived as a unit.</a:t>
            </a:r>
            <a:br>
              <a:rPr lang="en-US" sz="2200" dirty="0">
                <a:latin typeface="Times New Roman" pitchFamily="18" charset="0"/>
                <a:cs typeface="Times New Roman" pitchFamily="18" charset="0"/>
              </a:rPr>
            </a:br>
            <a:endParaRPr lang="en-US" sz="2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3" y="2571750"/>
            <a:ext cx="45243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5811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762000"/>
            <a:ext cx="8229600" cy="1143000"/>
          </a:xfrm>
        </p:spPr>
        <p:txBody>
          <a:bodyPr>
            <a:normAutofit fontScale="90000"/>
          </a:bodyPr>
          <a:lstStyle/>
          <a:p>
            <a:pPr lvl="0" algn="l"/>
            <a:r>
              <a:rPr lang="en-US" sz="2700" b="1" i="1" dirty="0" smtClean="0">
                <a:latin typeface="Times New Roman" pitchFamily="18" charset="0"/>
                <a:cs typeface="Times New Roman" pitchFamily="18" charset="0"/>
              </a:rPr>
              <a:t>- Law </a:t>
            </a:r>
            <a:r>
              <a:rPr lang="en-US" sz="2700" b="1" i="1" dirty="0">
                <a:latin typeface="Times New Roman" pitchFamily="18" charset="0"/>
                <a:cs typeface="Times New Roman" pitchFamily="18" charset="0"/>
              </a:rPr>
              <a:t>of Similarity </a:t>
            </a:r>
            <a:r>
              <a:rPr lang="en-US" sz="2700" dirty="0">
                <a:latin typeface="Times New Roman" pitchFamily="18" charset="0"/>
                <a:cs typeface="Times New Roman" pitchFamily="18" charset="0"/>
              </a:rPr>
              <a:t>says that objects that are similar tend to be grouped together.</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9779" y="2209800"/>
            <a:ext cx="3629025"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4640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2762"/>
          </a:xfrm>
        </p:spPr>
        <p:txBody>
          <a:bodyPr>
            <a:noAutofit/>
          </a:bodyPr>
          <a:lstStyle/>
          <a:p>
            <a:pPr lvl="0" algn="l"/>
            <a:r>
              <a:rPr lang="en-US" sz="2200" b="1" i="1" dirty="0" smtClean="0">
                <a:latin typeface="Times New Roman" pitchFamily="18" charset="0"/>
                <a:cs typeface="Times New Roman" pitchFamily="18" charset="0"/>
              </a:rPr>
              <a:t>- Law </a:t>
            </a:r>
            <a:r>
              <a:rPr lang="en-US" sz="2200" b="1" i="1" dirty="0">
                <a:latin typeface="Times New Roman" pitchFamily="18" charset="0"/>
                <a:cs typeface="Times New Roman" pitchFamily="18" charset="0"/>
              </a:rPr>
              <a:t>of Good continuation </a:t>
            </a:r>
            <a:r>
              <a:rPr lang="en-US" sz="2200" dirty="0">
                <a:latin typeface="Times New Roman" pitchFamily="18" charset="0"/>
                <a:cs typeface="Times New Roman" pitchFamily="18" charset="0"/>
              </a:rPr>
              <a:t>says that elements that appear to follow in the same direction tend to be grouped together. That is, there is a tendency to perceive continues patterns in stimuli rather than abrupt changes</a:t>
            </a:r>
            <a:r>
              <a:rPr lang="en-US" sz="2200" dirty="0" smtClean="0">
                <a:latin typeface="Times New Roman" pitchFamily="18" charset="0"/>
                <a:cs typeface="Times New Roman" pitchFamily="18" charset="0"/>
              </a:rPr>
              <a:t>.</a:t>
            </a:r>
            <a:r>
              <a:rPr lang="en-US" sz="2200" dirty="0">
                <a:latin typeface="Times New Roman" pitchFamily="18" charset="0"/>
                <a:cs typeface="Times New Roman" pitchFamily="18" charset="0"/>
              </a:rPr>
              <a:t/>
            </a:r>
            <a:br>
              <a:rPr lang="en-US" sz="2200" dirty="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133601"/>
            <a:ext cx="3917702" cy="2971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4727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rmAutofit fontScale="90000"/>
          </a:bodyPr>
          <a:lstStyle/>
          <a:p>
            <a:pPr lvl="0" algn="l"/>
            <a:r>
              <a:rPr lang="en-US" sz="2400" b="1" i="1" dirty="0" smtClean="0">
                <a:latin typeface="Times New Roman" pitchFamily="18" charset="0"/>
                <a:cs typeface="Times New Roman" pitchFamily="18" charset="0"/>
              </a:rPr>
              <a:t>- Law </a:t>
            </a:r>
            <a:r>
              <a:rPr lang="en-US" sz="2400" b="1" i="1" dirty="0">
                <a:latin typeface="Times New Roman" pitchFamily="18" charset="0"/>
                <a:cs typeface="Times New Roman" pitchFamily="18" charset="0"/>
              </a:rPr>
              <a:t>of Closure </a:t>
            </a:r>
            <a:r>
              <a:rPr lang="en-US" sz="2400" dirty="0">
                <a:latin typeface="Times New Roman" pitchFamily="18" charset="0"/>
                <a:cs typeface="Times New Roman" pitchFamily="18" charset="0"/>
              </a:rPr>
              <a:t>says that when a space is enclosed by a contour it tends to be perceived as a figure. </a:t>
            </a:r>
            <a:r>
              <a:rPr lang="en-US" sz="2400" b="1" i="1" dirty="0">
                <a:latin typeface="Times New Roman" pitchFamily="18" charset="0"/>
                <a:cs typeface="Times New Roman" pitchFamily="18" charset="0"/>
              </a:rPr>
              <a:t>Closure</a:t>
            </a:r>
            <a:r>
              <a:rPr lang="en-US" sz="2400" dirty="0">
                <a:latin typeface="Times New Roman" pitchFamily="18" charset="0"/>
                <a:cs typeface="Times New Roman" pitchFamily="18" charset="0"/>
              </a:rPr>
              <a:t> also refers to the fact that certain figures tend to be perceived as more complete or closed than they are.</a:t>
            </a:r>
            <a:br>
              <a:rPr lang="en-US" sz="2400" dirty="0">
                <a:latin typeface="Times New Roman" pitchFamily="18" charset="0"/>
                <a:cs typeface="Times New Roman" pitchFamily="18" charset="0"/>
              </a:rPr>
            </a:br>
            <a:endParaRPr lang="en-US" sz="22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565" y="1828800"/>
            <a:ext cx="6407870" cy="306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95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buFontTx/>
              <a:buChar char="-"/>
            </a:pPr>
            <a:r>
              <a:rPr lang="en-US" sz="2400" b="1" i="1" dirty="0" smtClean="0">
                <a:latin typeface="Times New Roman" pitchFamily="18" charset="0"/>
                <a:cs typeface="Times New Roman" pitchFamily="18" charset="0"/>
              </a:rPr>
              <a:t>Law </a:t>
            </a:r>
            <a:r>
              <a:rPr lang="en-US" sz="2400" b="1" i="1" dirty="0">
                <a:latin typeface="Times New Roman" pitchFamily="18" charset="0"/>
                <a:cs typeface="Times New Roman" pitchFamily="18" charset="0"/>
              </a:rPr>
              <a:t>of </a:t>
            </a:r>
            <a:r>
              <a:rPr lang="en-US" sz="2400" b="1" i="1" dirty="0" err="1">
                <a:latin typeface="Times New Roman" pitchFamily="18" charset="0"/>
                <a:cs typeface="Times New Roman" pitchFamily="18" charset="0"/>
              </a:rPr>
              <a:t>Pragnanz</a:t>
            </a:r>
            <a:r>
              <a:rPr lang="en-US" sz="2400" b="1" i="1" dirty="0">
                <a:latin typeface="Times New Roman" pitchFamily="18" charset="0"/>
                <a:cs typeface="Times New Roman" pitchFamily="18" charset="0"/>
              </a:rPr>
              <a:t> </a:t>
            </a:r>
            <a:r>
              <a:rPr lang="en-US" sz="2400" dirty="0">
                <a:latin typeface="Times New Roman" pitchFamily="18" charset="0"/>
                <a:cs typeface="Times New Roman" pitchFamily="18" charset="0"/>
              </a:rPr>
              <a:t>includes other laws and says that perceptual organization will always be as regular, simple, and symmetric as possible</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928953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smtClean="0">
                <a:latin typeface="Times New Roman" pitchFamily="18" charset="0"/>
                <a:cs typeface="Times New Roman" pitchFamily="18" charset="0"/>
              </a:rPr>
              <a:t>Object Recognition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lgn="just">
              <a:buFontTx/>
              <a:buChar char="-"/>
            </a:pPr>
            <a:r>
              <a:rPr lang="en-US" sz="2400" dirty="0" smtClean="0">
                <a:latin typeface="Times New Roman" pitchFamily="18" charset="0"/>
                <a:cs typeface="Times New Roman" pitchFamily="18" charset="0"/>
              </a:rPr>
              <a:t>During </a:t>
            </a:r>
            <a:r>
              <a:rPr lang="en-US" sz="2400" dirty="0">
                <a:latin typeface="Times New Roman" pitchFamily="18" charset="0"/>
                <a:cs typeface="Times New Roman" pitchFamily="18" charset="0"/>
              </a:rPr>
              <a:t>the final stage of perceptual </a:t>
            </a:r>
            <a:r>
              <a:rPr lang="en-US" sz="2400" dirty="0" smtClean="0">
                <a:latin typeface="Times New Roman" pitchFamily="18" charset="0"/>
                <a:cs typeface="Times New Roman" pitchFamily="18" charset="0"/>
              </a:rPr>
              <a:t>processing- </a:t>
            </a:r>
            <a:r>
              <a:rPr lang="en-US" sz="2400" i="1" u="sng" dirty="0" smtClean="0">
                <a:latin typeface="Times New Roman" pitchFamily="18" charset="0"/>
                <a:cs typeface="Times New Roman" pitchFamily="18" charset="0"/>
              </a:rPr>
              <a:t>object recognition</a:t>
            </a:r>
            <a:r>
              <a:rPr lang="en-US" sz="2400" dirty="0" smtClean="0">
                <a:latin typeface="Times New Roman" pitchFamily="18" charset="0"/>
                <a:cs typeface="Times New Roman" pitchFamily="18" charset="0"/>
              </a:rPr>
              <a:t> - percepts </a:t>
            </a:r>
            <a:r>
              <a:rPr lang="en-US" sz="2400" dirty="0">
                <a:latin typeface="Times New Roman" pitchFamily="18" charset="0"/>
                <a:cs typeface="Times New Roman" pitchFamily="18" charset="0"/>
              </a:rPr>
              <a:t>are given meaning through processes that combine </a:t>
            </a:r>
            <a:r>
              <a:rPr lang="en-US" sz="2400" dirty="0" smtClean="0">
                <a:latin typeface="Times New Roman" pitchFamily="18" charset="0"/>
                <a:cs typeface="Times New Roman" pitchFamily="18" charset="0"/>
              </a:rPr>
              <a:t>bottom-up</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top-down </a:t>
            </a:r>
            <a:r>
              <a:rPr lang="en-US" sz="2400" dirty="0" smtClean="0">
                <a:latin typeface="Times New Roman" pitchFamily="18" charset="0"/>
                <a:cs typeface="Times New Roman" pitchFamily="18" charset="0"/>
              </a:rPr>
              <a:t>processes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Context</a:t>
            </a:r>
            <a:r>
              <a:rPr lang="en-US" sz="2400" dirty="0">
                <a:latin typeface="Times New Roman" pitchFamily="18" charset="0"/>
                <a:cs typeface="Times New Roman" pitchFamily="18" charset="0"/>
              </a:rPr>
              <a:t>, expectations, and perceptual sets </a:t>
            </a:r>
            <a:r>
              <a:rPr lang="en-US" sz="2400" dirty="0" smtClean="0">
                <a:latin typeface="Times New Roman" pitchFamily="18" charset="0"/>
                <a:cs typeface="Times New Roman" pitchFamily="18" charset="0"/>
              </a:rPr>
              <a:t>may guide </a:t>
            </a:r>
            <a:r>
              <a:rPr lang="en-US" sz="2400" dirty="0">
                <a:latin typeface="Times New Roman" pitchFamily="18" charset="0"/>
                <a:cs typeface="Times New Roman" pitchFamily="18" charset="0"/>
              </a:rPr>
              <a:t>recognition of incomplete or ambiguous data in one direction rather </a:t>
            </a:r>
            <a:r>
              <a:rPr lang="en-US" sz="2400" dirty="0" smtClean="0">
                <a:latin typeface="Times New Roman" pitchFamily="18" charset="0"/>
                <a:cs typeface="Times New Roman" pitchFamily="18" charset="0"/>
              </a:rPr>
              <a:t>than another</a:t>
            </a:r>
            <a:r>
              <a:rPr lang="en-US" sz="2400" dirty="0">
                <a:latin typeface="Times New Roman" pitchFamily="18" charset="0"/>
                <a:cs typeface="Times New Roman" pitchFamily="18" charset="0"/>
              </a:rPr>
              <a:t>, equally possible one. </a:t>
            </a: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Perception </a:t>
            </a:r>
            <a:r>
              <a:rPr lang="en-US" sz="2400" dirty="0">
                <a:latin typeface="Times New Roman" pitchFamily="18" charset="0"/>
                <a:cs typeface="Times New Roman" pitchFamily="18" charset="0"/>
              </a:rPr>
              <a:t>thus depends on what you know </a:t>
            </a:r>
            <a:r>
              <a:rPr lang="en-US" sz="2400" dirty="0" smtClean="0">
                <a:latin typeface="Times New Roman" pitchFamily="18" charset="0"/>
                <a:cs typeface="Times New Roman" pitchFamily="18" charset="0"/>
              </a:rPr>
              <a:t>and expect </a:t>
            </a:r>
            <a:r>
              <a:rPr lang="en-US" sz="2400" dirty="0">
                <a:latin typeface="Times New Roman" pitchFamily="18" charset="0"/>
                <a:cs typeface="Times New Roman" pitchFamily="18" charset="0"/>
              </a:rPr>
              <a:t>as well as on the sensory stimulus.</a:t>
            </a:r>
          </a:p>
        </p:txBody>
      </p:sp>
    </p:spTree>
    <p:extLst>
      <p:ext uri="{BB962C8B-B14F-4D97-AF65-F5344CB8AC3E}">
        <p14:creationId xmlns:p14="http://schemas.microsoft.com/office/powerpoint/2010/main" val="4063235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smtClean="0">
                <a:latin typeface="Times New Roman" pitchFamily="18" charset="0"/>
                <a:cs typeface="Times New Roman" pitchFamily="18" charset="0"/>
              </a:rPr>
              <a:t>Bottom-up &amp; Top-down Processes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181600"/>
          </a:xfrm>
        </p:spPr>
        <p:txBody>
          <a:bodyPr>
            <a:normAutofit/>
          </a:bodyPr>
          <a:lstStyle/>
          <a:p>
            <a:pPr>
              <a:buFontTx/>
              <a:buChar char="-"/>
            </a:pPr>
            <a:r>
              <a:rPr lang="en-US" sz="2400" dirty="0" smtClean="0">
                <a:latin typeface="Times New Roman" pitchFamily="18" charset="0"/>
                <a:cs typeface="Times New Roman" pitchFamily="18" charset="0"/>
              </a:rPr>
              <a:t>When we </a:t>
            </a:r>
            <a:r>
              <a:rPr lang="en-US" sz="2400" dirty="0">
                <a:latin typeface="Times New Roman" pitchFamily="18" charset="0"/>
                <a:cs typeface="Times New Roman" pitchFamily="18" charset="0"/>
              </a:rPr>
              <a:t>identify an object, </a:t>
            </a: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must match what </a:t>
            </a:r>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see against </a:t>
            </a:r>
            <a:r>
              <a:rPr lang="en-US" sz="2400" dirty="0" smtClean="0">
                <a:latin typeface="Times New Roman" pitchFamily="18" charset="0"/>
                <a:cs typeface="Times New Roman" pitchFamily="18" charset="0"/>
              </a:rPr>
              <a:t>our stored knowledge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Taking </a:t>
            </a:r>
            <a:r>
              <a:rPr lang="en-US" sz="2400" dirty="0">
                <a:latin typeface="Times New Roman" pitchFamily="18" charset="0"/>
                <a:cs typeface="Times New Roman" pitchFamily="18" charset="0"/>
              </a:rPr>
              <a:t>sensory data into the system and sending it upward </a:t>
            </a:r>
            <a:r>
              <a:rPr lang="en-US" sz="2400" dirty="0" smtClean="0">
                <a:latin typeface="Times New Roman" pitchFamily="18" charset="0"/>
                <a:cs typeface="Times New Roman" pitchFamily="18" charset="0"/>
              </a:rPr>
              <a:t>for extraction </a:t>
            </a:r>
            <a:r>
              <a:rPr lang="en-US" sz="2400" dirty="0">
                <a:latin typeface="Times New Roman" pitchFamily="18" charset="0"/>
                <a:cs typeface="Times New Roman" pitchFamily="18" charset="0"/>
              </a:rPr>
              <a:t>and analysis of relevant information is called </a:t>
            </a:r>
            <a:r>
              <a:rPr lang="en-US" sz="2400" b="1" i="1" u="sng" dirty="0">
                <a:latin typeface="Times New Roman" pitchFamily="18" charset="0"/>
                <a:cs typeface="Times New Roman" pitchFamily="18" charset="0"/>
              </a:rPr>
              <a:t>bottom-up </a:t>
            </a:r>
            <a:r>
              <a:rPr lang="en-US" sz="2400" b="1" i="1" u="sng" dirty="0" smtClean="0">
                <a:latin typeface="Times New Roman" pitchFamily="18" charset="0"/>
                <a:cs typeface="Times New Roman" pitchFamily="18" charset="0"/>
              </a:rPr>
              <a:t>processing</a:t>
            </a:r>
            <a:r>
              <a:rPr lang="en-US" sz="2400" dirty="0" smtClean="0">
                <a:latin typeface="Times New Roman" pitchFamily="18" charset="0"/>
                <a:cs typeface="Times New Roman" pitchFamily="18" charset="0"/>
              </a:rPr>
              <a:t>.</a:t>
            </a:r>
          </a:p>
          <a:p>
            <a:pPr>
              <a:buFontTx/>
              <a:buChar char="-"/>
            </a:pPr>
            <a:r>
              <a:rPr lang="en-US" sz="2400" b="1" i="1" u="sng" dirty="0" smtClean="0">
                <a:latin typeface="Times New Roman" pitchFamily="18" charset="0"/>
                <a:cs typeface="Times New Roman" pitchFamily="18" charset="0"/>
              </a:rPr>
              <a:t>Bottom-up </a:t>
            </a:r>
            <a:r>
              <a:rPr lang="en-US" sz="2400" b="1" i="1" u="sng" dirty="0">
                <a:latin typeface="Times New Roman" pitchFamily="18" charset="0"/>
                <a:cs typeface="Times New Roman" pitchFamily="18" charset="0"/>
              </a:rPr>
              <a:t>processing</a:t>
            </a:r>
            <a:r>
              <a:rPr lang="en-US" sz="2400" dirty="0">
                <a:latin typeface="Times New Roman" pitchFamily="18" charset="0"/>
                <a:cs typeface="Times New Roman" pitchFamily="18" charset="0"/>
              </a:rPr>
              <a:t> is anchored in empirical reality and deals with bits of </a:t>
            </a:r>
            <a:r>
              <a:rPr lang="en-US" sz="2400" dirty="0" smtClean="0">
                <a:latin typeface="Times New Roman" pitchFamily="18" charset="0"/>
                <a:cs typeface="Times New Roman" pitchFamily="18" charset="0"/>
              </a:rPr>
              <a:t>information and </a:t>
            </a:r>
            <a:r>
              <a:rPr lang="en-US" sz="2400" dirty="0">
                <a:latin typeface="Times New Roman" pitchFamily="18" charset="0"/>
                <a:cs typeface="Times New Roman" pitchFamily="18" charset="0"/>
              </a:rPr>
              <a:t>the transformation of concrete, physical features of stimuli </a:t>
            </a:r>
            <a:r>
              <a:rPr lang="en-US" sz="2400" dirty="0" smtClean="0">
                <a:latin typeface="Times New Roman" pitchFamily="18" charset="0"/>
                <a:cs typeface="Times New Roman" pitchFamily="18" charset="0"/>
              </a:rPr>
              <a:t>into abstract </a:t>
            </a:r>
            <a:r>
              <a:rPr lang="en-US" sz="2400" dirty="0">
                <a:latin typeface="Times New Roman" pitchFamily="18" charset="0"/>
                <a:cs typeface="Times New Roman" pitchFamily="18" charset="0"/>
              </a:rPr>
              <a:t>representations.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type of processing is also called data-driven </a:t>
            </a:r>
            <a:r>
              <a:rPr lang="en-US" sz="2400" dirty="0" smtClean="0">
                <a:latin typeface="Times New Roman" pitchFamily="18" charset="0"/>
                <a:cs typeface="Times New Roman" pitchFamily="18" charset="0"/>
              </a:rPr>
              <a:t>processing, because </a:t>
            </a:r>
            <a:r>
              <a:rPr lang="en-US" sz="2400" dirty="0">
                <a:latin typeface="Times New Roman" pitchFamily="18" charset="0"/>
                <a:cs typeface="Times New Roman" pitchFamily="18" charset="0"/>
              </a:rPr>
              <a:t>your starting point for identification is the sensory </a:t>
            </a:r>
            <a:r>
              <a:rPr lang="en-US" sz="2400" dirty="0" smtClean="0">
                <a:latin typeface="Times New Roman" pitchFamily="18" charset="0"/>
                <a:cs typeface="Times New Roman" pitchFamily="18" charset="0"/>
              </a:rPr>
              <a:t>evidence you </a:t>
            </a:r>
            <a:r>
              <a:rPr lang="en-US" sz="2400" dirty="0">
                <a:latin typeface="Times New Roman" pitchFamily="18" charset="0"/>
                <a:cs typeface="Times New Roman" pitchFamily="18" charset="0"/>
              </a:rPr>
              <a:t>obtain from the </a:t>
            </a:r>
            <a:r>
              <a:rPr lang="en-US" sz="2400" dirty="0" smtClean="0">
                <a:latin typeface="Times New Roman" pitchFamily="18" charset="0"/>
                <a:cs typeface="Times New Roman" pitchFamily="18" charset="0"/>
              </a:rPr>
              <a:t>environment.</a:t>
            </a: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5133295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noAutofit/>
          </a:bodyPr>
          <a:lstStyle/>
          <a:p>
            <a:pPr algn="just">
              <a:buFontTx/>
              <a:buChar char="-"/>
            </a:pP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your </a:t>
            </a:r>
            <a:r>
              <a:rPr lang="en-US" sz="2400" dirty="0" smtClean="0">
                <a:latin typeface="Times New Roman" pitchFamily="18" charset="0"/>
                <a:cs typeface="Times New Roman" pitchFamily="18" charset="0"/>
              </a:rPr>
              <a:t>memories and expectations affect </a:t>
            </a:r>
            <a:r>
              <a:rPr lang="en-US" sz="2400" dirty="0">
                <a:latin typeface="Times New Roman" pitchFamily="18" charset="0"/>
                <a:cs typeface="Times New Roman" pitchFamily="18" charset="0"/>
              </a:rPr>
              <a:t>perception, </a:t>
            </a: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is called top-down processing. </a:t>
            </a:r>
            <a:endParaRPr lang="en-US" sz="2400" dirty="0" smtClean="0">
              <a:latin typeface="Times New Roman" pitchFamily="18" charset="0"/>
              <a:cs typeface="Times New Roman" pitchFamily="18" charset="0"/>
            </a:endParaRPr>
          </a:p>
          <a:p>
            <a:pPr algn="just">
              <a:buFontTx/>
              <a:buChar char="-"/>
            </a:pP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Top-down processing </a:t>
            </a:r>
            <a:r>
              <a:rPr lang="en-US" sz="2400" dirty="0">
                <a:latin typeface="Times New Roman" pitchFamily="18" charset="0"/>
                <a:cs typeface="Times New Roman" pitchFamily="18" charset="0"/>
              </a:rPr>
              <a:t>involves your past experiences, knowledge, motivations, </a:t>
            </a:r>
            <a:r>
              <a:rPr lang="en-US" sz="2400" dirty="0" smtClean="0">
                <a:latin typeface="Times New Roman" pitchFamily="18" charset="0"/>
                <a:cs typeface="Times New Roman" pitchFamily="18" charset="0"/>
              </a:rPr>
              <a:t>and cultural </a:t>
            </a:r>
            <a:r>
              <a:rPr lang="en-US" sz="2400" dirty="0">
                <a:latin typeface="Times New Roman" pitchFamily="18" charset="0"/>
                <a:cs typeface="Times New Roman" pitchFamily="18" charset="0"/>
              </a:rPr>
              <a:t>background in perceiving the world. </a:t>
            </a:r>
            <a:endParaRPr lang="en-US" sz="2400" dirty="0" smtClean="0">
              <a:latin typeface="Times New Roman" pitchFamily="18" charset="0"/>
              <a:cs typeface="Times New Roman" pitchFamily="18" charset="0"/>
            </a:endParaRPr>
          </a:p>
          <a:p>
            <a:pPr algn="just">
              <a:buFontTx/>
              <a:buChar char="-"/>
            </a:pPr>
            <a:endParaRPr lang="en-US" sz="2400" dirty="0" smtClean="0">
              <a:latin typeface="Times New Roman" pitchFamily="18" charset="0"/>
              <a:cs typeface="Times New Roman" pitchFamily="18" charset="0"/>
            </a:endParaRPr>
          </a:p>
          <a:p>
            <a:pPr algn="just">
              <a:buFontTx/>
              <a:buChar char="-"/>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top-down </a:t>
            </a:r>
            <a:r>
              <a:rPr lang="en-US" sz="2400" dirty="0" smtClean="0">
                <a:latin typeface="Times New Roman" pitchFamily="18" charset="0"/>
                <a:cs typeface="Times New Roman" pitchFamily="18" charset="0"/>
              </a:rPr>
              <a:t>processing, higher </a:t>
            </a:r>
            <a:r>
              <a:rPr lang="en-US" sz="2400" dirty="0">
                <a:latin typeface="Times New Roman" pitchFamily="18" charset="0"/>
                <a:cs typeface="Times New Roman" pitchFamily="18" charset="0"/>
              </a:rPr>
              <a:t>mental functioning influences how you understand objects and events</a:t>
            </a:r>
            <a:r>
              <a:rPr lang="en-US" sz="2400" dirty="0" smtClean="0">
                <a:latin typeface="Times New Roman" pitchFamily="18" charset="0"/>
                <a:cs typeface="Times New Roman" pitchFamily="18" charset="0"/>
              </a:rPr>
              <a:t>.</a:t>
            </a:r>
          </a:p>
          <a:p>
            <a:pPr algn="just">
              <a:buFontTx/>
              <a:buChar char="-"/>
            </a:pPr>
            <a:endParaRPr lang="en-US" sz="2400" dirty="0">
              <a:latin typeface="Times New Roman" pitchFamily="18" charset="0"/>
              <a:cs typeface="Times New Roman" pitchFamily="18" charset="0"/>
            </a:endParaRPr>
          </a:p>
          <a:p>
            <a:pPr algn="just"/>
            <a:r>
              <a:rPr lang="en-US" sz="2400" dirty="0">
                <a:latin typeface="Times New Roman" pitchFamily="18" charset="0"/>
                <a:cs typeface="Times New Roman" pitchFamily="18" charset="0"/>
              </a:rPr>
              <a:t>Top-down processing is also known as conceptually driven (or </a:t>
            </a:r>
            <a:r>
              <a:rPr lang="en-US" sz="2400" dirty="0" smtClean="0">
                <a:latin typeface="Times New Roman" pitchFamily="18" charset="0"/>
                <a:cs typeface="Times New Roman" pitchFamily="18" charset="0"/>
              </a:rPr>
              <a:t>hypothesis driven) processing</a:t>
            </a:r>
            <a:r>
              <a:rPr lang="en-US" sz="2400" dirty="0">
                <a:latin typeface="Times New Roman" pitchFamily="18" charset="0"/>
                <a:cs typeface="Times New Roman" pitchFamily="18" charset="0"/>
              </a:rPr>
              <a:t>, because the concepts you have stored in memory are </a:t>
            </a:r>
            <a:r>
              <a:rPr lang="en-US" sz="2400" dirty="0" smtClean="0">
                <a:latin typeface="Times New Roman" pitchFamily="18" charset="0"/>
                <a:cs typeface="Times New Roman" pitchFamily="18" charset="0"/>
              </a:rPr>
              <a:t>affecting your </a:t>
            </a:r>
            <a:r>
              <a:rPr lang="en-US" sz="2400" dirty="0">
                <a:latin typeface="Times New Roman" pitchFamily="18" charset="0"/>
                <a:cs typeface="Times New Roman" pitchFamily="18" charset="0"/>
              </a:rPr>
              <a:t>interpretation of the sensory data</a:t>
            </a:r>
            <a:r>
              <a:rPr lang="en-US" sz="2400" dirty="0" smtClean="0">
                <a:latin typeface="Times New Roman" pitchFamily="18" charset="0"/>
                <a:cs typeface="Times New Roman" pitchFamily="18" charset="0"/>
              </a:rPr>
              <a:t>.</a:t>
            </a: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341960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latin typeface="Times New Roman" pitchFamily="18" charset="0"/>
                <a:cs typeface="Times New Roman" pitchFamily="18" charset="0"/>
              </a:rPr>
              <a:t>Theories of Object Recognition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a:bodyPr>
          <a:lstStyle/>
          <a:p>
            <a:pPr>
              <a:buFontTx/>
              <a:buChar char="-"/>
            </a:pPr>
            <a:r>
              <a:rPr lang="en-US" sz="2400" dirty="0" smtClean="0">
                <a:latin typeface="Times New Roman" pitchFamily="18" charset="0"/>
                <a:cs typeface="Times New Roman" pitchFamily="18" charset="0"/>
              </a:rPr>
              <a:t>Researchers have proposed several theories of object recognition.</a:t>
            </a:r>
          </a:p>
          <a:p>
            <a:pPr marL="0" indent="0">
              <a:buNone/>
            </a:pPr>
            <a:r>
              <a:rPr lang="en-US" sz="2400" dirty="0" smtClean="0">
                <a:latin typeface="Times New Roman" pitchFamily="18" charset="0"/>
                <a:cs typeface="Times New Roman" pitchFamily="18" charset="0"/>
              </a:rPr>
              <a:t>		1. Template-Matching Theory</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2. Interactive Activation Model</a:t>
            </a:r>
          </a:p>
          <a:p>
            <a:pPr marL="0" indent="0">
              <a:buNone/>
            </a:pPr>
            <a:r>
              <a:rPr lang="en-US" sz="2400" dirty="0" smtClean="0">
                <a:latin typeface="Times New Roman" pitchFamily="18" charset="0"/>
                <a:cs typeface="Times New Roman" pitchFamily="18" charset="0"/>
              </a:rPr>
              <a:t>		2. Feature-Analysis Theory</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3. The Recognition-by-Components Theory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369879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Template-Matching Theory</a:t>
            </a:r>
            <a:endParaRPr lang="en-US" sz="3200" dirty="0"/>
          </a:p>
        </p:txBody>
      </p:sp>
      <p:sp>
        <p:nvSpPr>
          <p:cNvPr id="3" name="Content Placeholder 2"/>
          <p:cNvSpPr>
            <a:spLocks noGrp="1"/>
          </p:cNvSpPr>
          <p:nvPr>
            <p:ph idx="1"/>
          </p:nvPr>
        </p:nvSpPr>
        <p:spPr>
          <a:xfrm>
            <a:off x="457200" y="838200"/>
            <a:ext cx="8229600" cy="5562600"/>
          </a:xfrm>
        </p:spPr>
        <p:txBody>
          <a:bodyPr>
            <a:normAutofit/>
          </a:bodyPr>
          <a:lstStyle/>
          <a:p>
            <a:pPr>
              <a:buFontTx/>
              <a:buChar char="-"/>
            </a:pPr>
            <a:r>
              <a:rPr lang="en-US" sz="2400" dirty="0" smtClean="0">
                <a:latin typeface="Times New Roman" pitchFamily="18" charset="0"/>
                <a:cs typeface="Times New Roman" pitchFamily="18" charset="0"/>
              </a:rPr>
              <a:t>The </a:t>
            </a:r>
            <a:r>
              <a:rPr lang="en-US" sz="2400" i="1" u="sng" dirty="0" smtClean="0">
                <a:latin typeface="Times New Roman" pitchFamily="18" charset="0"/>
                <a:cs typeface="Times New Roman" pitchFamily="18" charset="0"/>
              </a:rPr>
              <a:t>template-matching theory</a:t>
            </a:r>
            <a:r>
              <a:rPr lang="en-US" sz="2400" dirty="0" smtClean="0">
                <a:latin typeface="Times New Roman" pitchFamily="18" charset="0"/>
                <a:cs typeface="Times New Roman" pitchFamily="18" charset="0"/>
              </a:rPr>
              <a:t>, states </a:t>
            </a:r>
            <a:r>
              <a:rPr lang="en-US" sz="2400" dirty="0">
                <a:latin typeface="Times New Roman" pitchFamily="18" charset="0"/>
                <a:cs typeface="Times New Roman" pitchFamily="18" charset="0"/>
              </a:rPr>
              <a:t>that a stimulus is compared with a </a:t>
            </a:r>
            <a:r>
              <a:rPr lang="en-US" sz="2400" dirty="0" smtClean="0">
                <a:latin typeface="Times New Roman" pitchFamily="18" charset="0"/>
                <a:cs typeface="Times New Roman" pitchFamily="18" charset="0"/>
              </a:rPr>
              <a:t>set of </a:t>
            </a:r>
            <a:r>
              <a:rPr lang="en-US" sz="2400" dirty="0">
                <a:latin typeface="Times New Roman" pitchFamily="18" charset="0"/>
                <a:cs typeface="Times New Roman" pitchFamily="18" charset="0"/>
              </a:rPr>
              <a:t>templates, </a:t>
            </a:r>
            <a:r>
              <a:rPr lang="en-US" sz="2400" dirty="0" smtClean="0">
                <a:latin typeface="Times New Roman" pitchFamily="18" charset="0"/>
                <a:cs typeface="Times New Roman" pitchFamily="18" charset="0"/>
              </a:rPr>
              <a:t>or specific </a:t>
            </a:r>
            <a:r>
              <a:rPr lang="en-US" sz="2400" dirty="0">
                <a:latin typeface="Times New Roman" pitchFamily="18" charset="0"/>
                <a:cs typeface="Times New Roman" pitchFamily="18" charset="0"/>
              </a:rPr>
              <a:t>patterns stored in </a:t>
            </a:r>
            <a:r>
              <a:rPr lang="en-US" sz="2400" dirty="0" smtClean="0">
                <a:latin typeface="Times New Roman" pitchFamily="18" charset="0"/>
                <a:cs typeface="Times New Roman" pitchFamily="18" charset="0"/>
              </a:rPr>
              <a:t>memory. After </a:t>
            </a:r>
            <a:r>
              <a:rPr lang="en-US" sz="2400" dirty="0">
                <a:latin typeface="Times New Roman" pitchFamily="18" charset="0"/>
                <a:cs typeface="Times New Roman" pitchFamily="18" charset="0"/>
              </a:rPr>
              <a:t>comparison, the person notes the template </a:t>
            </a:r>
            <a:r>
              <a:rPr lang="en-US" sz="2400" dirty="0" smtClean="0">
                <a:latin typeface="Times New Roman" pitchFamily="18" charset="0"/>
                <a:cs typeface="Times New Roman" pitchFamily="18" charset="0"/>
              </a:rPr>
              <a:t>that matches </a:t>
            </a:r>
            <a:r>
              <a:rPr lang="en-US" sz="2400" dirty="0">
                <a:latin typeface="Times New Roman" pitchFamily="18" charset="0"/>
                <a:cs typeface="Times New Roman" pitchFamily="18" charset="0"/>
              </a:rPr>
              <a:t>most closely</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‘Template’ is a </a:t>
            </a:r>
            <a:r>
              <a:rPr lang="en-US" sz="2400" dirty="0">
                <a:latin typeface="Times New Roman" pitchFamily="18" charset="0"/>
                <a:cs typeface="Times New Roman" pitchFamily="18" charset="0"/>
              </a:rPr>
              <a:t>specific perceptual pattern stored in memory</a:t>
            </a:r>
            <a:r>
              <a:rPr lang="en-US" sz="2400" dirty="0" smtClean="0">
                <a:latin typeface="Times New Roman" pitchFamily="18" charset="0"/>
                <a:cs typeface="Times New Roman" pitchFamily="18" charset="0"/>
              </a:rPr>
              <a:t>. </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Multiple templates are held in memory.</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Templates are created by experience.</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To recognize the incoming stimuli, you compare to templates in memory until a match is found.</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75002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15962"/>
          </a:xfrm>
        </p:spPr>
        <p:txBody>
          <a:bodyPr>
            <a:normAutofit/>
          </a:bodyPr>
          <a:lstStyle/>
          <a:p>
            <a:pPr marL="0" indent="0"/>
            <a:r>
              <a:rPr lang="en-US" sz="3200" dirty="0">
                <a:latin typeface="Times New Roman" pitchFamily="18" charset="0"/>
                <a:cs typeface="Times New Roman" pitchFamily="18" charset="0"/>
              </a:rPr>
              <a:t>Different types of </a:t>
            </a:r>
            <a:r>
              <a:rPr lang="en-US" sz="3200" dirty="0" smtClean="0">
                <a:latin typeface="Times New Roman" pitchFamily="18" charset="0"/>
                <a:cs typeface="Times New Roman" pitchFamily="18" charset="0"/>
              </a:rPr>
              <a:t>Attention Processes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33400" y="838200"/>
            <a:ext cx="8229600" cy="5791200"/>
          </a:xfrm>
        </p:spPr>
        <p:txBody>
          <a:bodyPr>
            <a:noAutofit/>
          </a:bodyPr>
          <a:lstStyle/>
          <a:p>
            <a:pPr>
              <a:buFontTx/>
              <a:buChar char="-"/>
            </a:pPr>
            <a:r>
              <a:rPr lang="en-US" sz="2400" b="1" i="1" dirty="0" smtClean="0">
                <a:latin typeface="Times New Roman" pitchFamily="18" charset="0"/>
                <a:cs typeface="Times New Roman" pitchFamily="18" charset="0"/>
              </a:rPr>
              <a:t>Attention</a:t>
            </a:r>
            <a:r>
              <a:rPr lang="en-US" sz="2400" dirty="0" smtClean="0">
                <a:latin typeface="Times New Roman" pitchFamily="18" charset="0"/>
                <a:cs typeface="Times New Roman" pitchFamily="18" charset="0"/>
              </a:rPr>
              <a:t>- the ability to focus on specific stimuli or location.</a:t>
            </a:r>
          </a:p>
          <a:p>
            <a:pPr>
              <a:buFontTx/>
              <a:buChar char="-"/>
            </a:pPr>
            <a:endParaRPr lang="en-US" sz="2400" dirty="0" smtClean="0">
              <a:latin typeface="Times New Roman" pitchFamily="18" charset="0"/>
              <a:cs typeface="Times New Roman" pitchFamily="18" charset="0"/>
            </a:endParaRPr>
          </a:p>
          <a:p>
            <a:pPr>
              <a:buFontTx/>
              <a:buChar char="-"/>
            </a:pPr>
            <a:r>
              <a:rPr lang="en-US" sz="2400" b="1" i="1" dirty="0" smtClean="0">
                <a:latin typeface="Times New Roman" pitchFamily="18" charset="0"/>
                <a:cs typeface="Times New Roman" pitchFamily="18" charset="0"/>
              </a:rPr>
              <a:t>Selective </a:t>
            </a:r>
            <a:r>
              <a:rPr lang="en-US" sz="2400" b="1" i="1" dirty="0">
                <a:latin typeface="Times New Roman" pitchFamily="18" charset="0"/>
                <a:cs typeface="Times New Roman" pitchFamily="18" charset="0"/>
              </a:rPr>
              <a:t>Attention</a:t>
            </a:r>
            <a:r>
              <a:rPr lang="en-US" sz="2400" dirty="0">
                <a:latin typeface="Times New Roman" pitchFamily="18" charset="0"/>
                <a:cs typeface="Times New Roman" pitchFamily="18" charset="0"/>
              </a:rPr>
              <a:t>- the ability to focus </a:t>
            </a:r>
            <a:r>
              <a:rPr lang="en-US" sz="2400" dirty="0" smtClean="0">
                <a:latin typeface="Times New Roman" pitchFamily="18" charset="0"/>
                <a:cs typeface="Times New Roman" pitchFamily="18" charset="0"/>
              </a:rPr>
              <a:t>on one aspect of the external or internal environment while ignoring other aspects.</a:t>
            </a:r>
          </a:p>
          <a:p>
            <a:pPr>
              <a:buFontTx/>
              <a:buChar char="-"/>
            </a:pPr>
            <a:endParaRPr lang="en-US" sz="2400" dirty="0" smtClean="0">
              <a:latin typeface="Times New Roman" pitchFamily="18" charset="0"/>
              <a:cs typeface="Times New Roman" pitchFamily="18" charset="0"/>
            </a:endParaRPr>
          </a:p>
          <a:p>
            <a:pPr>
              <a:buFontTx/>
              <a:buChar char="-"/>
            </a:pPr>
            <a:r>
              <a:rPr lang="en-US" sz="2400" b="1" i="1" dirty="0" smtClean="0">
                <a:latin typeface="Times New Roman" pitchFamily="18" charset="0"/>
                <a:cs typeface="Times New Roman" pitchFamily="18" charset="0"/>
              </a:rPr>
              <a:t>Overt Attention</a:t>
            </a:r>
            <a:r>
              <a:rPr lang="en-US" sz="2400" dirty="0" smtClean="0">
                <a:latin typeface="Times New Roman" pitchFamily="18" charset="0"/>
                <a:cs typeface="Times New Roman" pitchFamily="18" charset="0"/>
              </a:rPr>
              <a:t>- the process of shifting attention from one place to another by moving the eye.</a:t>
            </a:r>
          </a:p>
          <a:p>
            <a:pPr>
              <a:buFontTx/>
              <a:buChar char="-"/>
            </a:pPr>
            <a:endParaRPr lang="en-US" sz="2400" dirty="0" smtClean="0">
              <a:latin typeface="Times New Roman" pitchFamily="18" charset="0"/>
              <a:cs typeface="Times New Roman" pitchFamily="18" charset="0"/>
            </a:endParaRPr>
          </a:p>
          <a:p>
            <a:pPr>
              <a:buFontTx/>
              <a:buChar char="-"/>
            </a:pPr>
            <a:r>
              <a:rPr lang="en-US" sz="2400" b="1" i="1" dirty="0" smtClean="0">
                <a:latin typeface="Times New Roman" pitchFamily="18" charset="0"/>
                <a:cs typeface="Times New Roman" pitchFamily="18" charset="0"/>
              </a:rPr>
              <a:t>Covert Attention</a:t>
            </a:r>
            <a:r>
              <a:rPr lang="en-US" sz="2400" dirty="0" smtClean="0">
                <a:latin typeface="Times New Roman" pitchFamily="18" charset="0"/>
                <a:cs typeface="Times New Roman" pitchFamily="18" charset="0"/>
              </a:rPr>
              <a:t>- occurs when attention is shifted without moving the eyes.</a:t>
            </a:r>
          </a:p>
          <a:p>
            <a:pPr>
              <a:buFontTx/>
              <a:buChar char="-"/>
            </a:pPr>
            <a:endParaRPr lang="en-US" sz="2400" dirty="0" smtClean="0">
              <a:latin typeface="Times New Roman" pitchFamily="18" charset="0"/>
              <a:cs typeface="Times New Roman" pitchFamily="18" charset="0"/>
            </a:endParaRPr>
          </a:p>
          <a:p>
            <a:pPr>
              <a:buFontTx/>
              <a:buChar char="-"/>
            </a:pPr>
            <a:r>
              <a:rPr lang="en-US" sz="2400" b="1" i="1" dirty="0" smtClean="0">
                <a:latin typeface="Times New Roman" pitchFamily="18" charset="0"/>
                <a:cs typeface="Times New Roman" pitchFamily="18" charset="0"/>
              </a:rPr>
              <a:t>Divided Attention</a:t>
            </a:r>
            <a:r>
              <a:rPr lang="en-US" sz="2400" dirty="0" smtClean="0">
                <a:latin typeface="Times New Roman" pitchFamily="18" charset="0"/>
                <a:cs typeface="Times New Roman" pitchFamily="18" charset="0"/>
              </a:rPr>
              <a:t>- attending to two or more things at once.</a:t>
            </a:r>
          </a:p>
        </p:txBody>
      </p:sp>
    </p:spTree>
    <p:extLst>
      <p:ext uri="{BB962C8B-B14F-4D97-AF65-F5344CB8AC3E}">
        <p14:creationId xmlns:p14="http://schemas.microsoft.com/office/powerpoint/2010/main" val="15921808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pPr>
              <a:buFontTx/>
              <a:buChar char="-"/>
            </a:pPr>
            <a:r>
              <a:rPr lang="en-US" sz="2400" dirty="0">
                <a:latin typeface="Times New Roman" pitchFamily="18" charset="0"/>
                <a:cs typeface="Times New Roman" pitchFamily="18" charset="0"/>
              </a:rPr>
              <a:t>Template models work only for isolated letters, numbers, and other simple two-dimensional objects presented in their complete form (Palmer, 2003</a:t>
            </a:r>
            <a:r>
              <a:rPr lang="en-US" sz="2400" dirty="0" smtClean="0">
                <a:latin typeface="Times New Roman" pitchFamily="18" charset="0"/>
                <a:cs typeface="Times New Roman" pitchFamily="18" charset="0"/>
              </a:rPr>
              <a:t>).</a:t>
            </a:r>
          </a:p>
          <a:p>
            <a:pPr>
              <a:buFontTx/>
              <a:buChar char="-"/>
            </a:pPr>
            <a:endParaRPr lang="en-US" sz="2400" dirty="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A template system may work well for computers that process a standardized set of numbers. Ex. Machine recognition</a:t>
            </a:r>
          </a:p>
          <a:p>
            <a:pPr marL="0" indent="0">
              <a:buNone/>
            </a:pPr>
            <a:r>
              <a:rPr lang="en-US" sz="2400" b="1" i="1" dirty="0" smtClean="0">
                <a:latin typeface="Times New Roman" pitchFamily="18" charset="0"/>
                <a:cs typeface="Times New Roman" pitchFamily="18" charset="0"/>
              </a:rPr>
              <a:t>Weakness </a:t>
            </a:r>
            <a:r>
              <a:rPr lang="en-US" sz="2400" b="1" i="1" dirty="0">
                <a:latin typeface="Times New Roman" pitchFamily="18" charset="0"/>
                <a:cs typeface="Times New Roman" pitchFamily="18" charset="0"/>
              </a:rPr>
              <a:t>of theory</a:t>
            </a:r>
            <a:endParaRPr lang="en-US" sz="2400" b="1" dirty="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Templates </a:t>
            </a:r>
            <a:r>
              <a:rPr lang="en-US" sz="2400" dirty="0">
                <a:latin typeface="Times New Roman" pitchFamily="18" charset="0"/>
                <a:cs typeface="Times New Roman" pitchFamily="18" charset="0"/>
              </a:rPr>
              <a:t>are totally inadequate for explaining the complex process of object recognition in humans. If a letter differs from the appropriate template even slightly, the pattern cannot be </a:t>
            </a:r>
            <a:r>
              <a:rPr lang="en-US" sz="2400">
                <a:latin typeface="Times New Roman" pitchFamily="18" charset="0"/>
                <a:cs typeface="Times New Roman" pitchFamily="18" charset="0"/>
              </a:rPr>
              <a:t>recognized</a:t>
            </a:r>
            <a:r>
              <a:rPr lang="en-US" sz="240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endParaRPr lang="en-US" sz="2400" dirty="0"/>
          </a:p>
        </p:txBody>
      </p:sp>
    </p:spTree>
    <p:extLst>
      <p:ext uri="{BB962C8B-B14F-4D97-AF65-F5344CB8AC3E}">
        <p14:creationId xmlns:p14="http://schemas.microsoft.com/office/powerpoint/2010/main" val="2995331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Interactive Activation Model</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19224"/>
            <a:ext cx="5571990" cy="489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160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Interactive Activation Model</a:t>
            </a:r>
            <a:endParaRPr lang="en-US" sz="3200" dirty="0"/>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dirty="0" smtClean="0">
                <a:latin typeface="Times New Roman" pitchFamily="18" charset="0"/>
                <a:cs typeface="Times New Roman" pitchFamily="18" charset="0"/>
              </a:rPr>
              <a:t>Interactive activation model (McClelland &amp; </a:t>
            </a:r>
            <a:r>
              <a:rPr lang="en-US" sz="2400" dirty="0" err="1" smtClean="0">
                <a:latin typeface="Times New Roman" pitchFamily="18" charset="0"/>
                <a:cs typeface="Times New Roman" pitchFamily="18" charset="0"/>
              </a:rPr>
              <a:t>Rumelhart</a:t>
            </a:r>
            <a:r>
              <a:rPr lang="en-US" sz="2400" dirty="0" smtClean="0">
                <a:latin typeface="Times New Roman" pitchFamily="18" charset="0"/>
                <a:cs typeface="Times New Roman" pitchFamily="18" charset="0"/>
              </a:rPr>
              <a:t>, 1981; </a:t>
            </a:r>
            <a:r>
              <a:rPr lang="en-US" sz="2400" dirty="0" err="1" smtClean="0">
                <a:latin typeface="Times New Roman" pitchFamily="18" charset="0"/>
                <a:cs typeface="Times New Roman" pitchFamily="18" charset="0"/>
              </a:rPr>
              <a:t>Rumelhart</a:t>
            </a:r>
            <a:r>
              <a:rPr lang="en-US" sz="2400" dirty="0" smtClean="0">
                <a:latin typeface="Times New Roman" pitchFamily="18" charset="0"/>
                <a:cs typeface="Times New Roman" pitchFamily="18" charset="0"/>
              </a:rPr>
              <a:t> &amp; McClelland, 1982).</a:t>
            </a:r>
          </a:p>
          <a:p>
            <a:pPr>
              <a:buFontTx/>
              <a:buChar char="-"/>
            </a:pPr>
            <a:r>
              <a:rPr lang="en-US" sz="2400" dirty="0" smtClean="0">
                <a:latin typeface="Times New Roman" pitchFamily="18" charset="0"/>
                <a:cs typeface="Times New Roman" pitchFamily="18" charset="0"/>
              </a:rPr>
              <a:t>A model of letter and word recognition.</a:t>
            </a:r>
          </a:p>
          <a:p>
            <a:pPr>
              <a:buFontTx/>
              <a:buChar char="-"/>
            </a:pPr>
            <a:r>
              <a:rPr lang="en-US" sz="2400" dirty="0">
                <a:latin typeface="Times New Roman" pitchFamily="18" charset="0"/>
                <a:cs typeface="Times New Roman" pitchFamily="18" charset="0"/>
              </a:rPr>
              <a:t>Inspired by Hubel &amp; Wiesel (1965) who discovered there are neurons in the visual cortex which only responds to certain kinds of </a:t>
            </a:r>
            <a:r>
              <a:rPr lang="en-US" sz="2400" dirty="0" smtClean="0">
                <a:latin typeface="Times New Roman" pitchFamily="18" charset="0"/>
                <a:cs typeface="Times New Roman" pitchFamily="18" charset="0"/>
              </a:rPr>
              <a:t>stimuli</a:t>
            </a:r>
          </a:p>
          <a:p>
            <a:pPr>
              <a:buFontTx/>
              <a:buChar char="-"/>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Proposed that </a:t>
            </a:r>
            <a:r>
              <a:rPr lang="en-US" sz="2400" dirty="0">
                <a:latin typeface="Times New Roman" pitchFamily="18" charset="0"/>
                <a:cs typeface="Times New Roman" pitchFamily="18" charset="0"/>
              </a:rPr>
              <a:t>recognizing words is based on activation of </a:t>
            </a:r>
            <a:r>
              <a:rPr lang="en-US" sz="2400" dirty="0" smtClean="0">
                <a:latin typeface="Times New Roman" pitchFamily="18" charset="0"/>
                <a:cs typeface="Times New Roman" pitchFamily="18" charset="0"/>
              </a:rPr>
              <a:t>feature-detector-like </a:t>
            </a:r>
            <a:r>
              <a:rPr lang="en-US" sz="2400" dirty="0">
                <a:latin typeface="Times New Roman" pitchFamily="18" charset="0"/>
                <a:cs typeface="Times New Roman" pitchFamily="18" charset="0"/>
              </a:rPr>
              <a:t>units that are arranged in layers.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Units that respond </a:t>
            </a:r>
            <a:r>
              <a:rPr lang="en-US" sz="2400" dirty="0">
                <a:latin typeface="Times New Roman" pitchFamily="18" charset="0"/>
                <a:cs typeface="Times New Roman" pitchFamily="18" charset="0"/>
              </a:rPr>
              <a:t>to simple features, such as </a:t>
            </a:r>
            <a:r>
              <a:rPr lang="en-US" sz="2400" i="1" u="sng" dirty="0">
                <a:latin typeface="Times New Roman" pitchFamily="18" charset="0"/>
                <a:cs typeface="Times New Roman" pitchFamily="18" charset="0"/>
              </a:rPr>
              <a:t>line orientation </a:t>
            </a:r>
            <a:r>
              <a:rPr lang="en-US" sz="2400" dirty="0" smtClean="0">
                <a:latin typeface="Times New Roman" pitchFamily="18" charset="0"/>
                <a:cs typeface="Times New Roman" pitchFamily="18" charset="0"/>
              </a:rPr>
              <a:t>or combinations </a:t>
            </a:r>
            <a:r>
              <a:rPr lang="en-US" sz="2400" dirty="0">
                <a:latin typeface="Times New Roman" pitchFamily="18" charset="0"/>
                <a:cs typeface="Times New Roman" pitchFamily="18" charset="0"/>
              </a:rPr>
              <a:t>of lines, are in lower layers, and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Units that respond </a:t>
            </a:r>
            <a:r>
              <a:rPr lang="en-US" sz="2400" dirty="0">
                <a:latin typeface="Times New Roman" pitchFamily="18" charset="0"/>
                <a:cs typeface="Times New Roman" pitchFamily="18" charset="0"/>
              </a:rPr>
              <a:t>to words are in the upper layer</a:t>
            </a:r>
            <a:r>
              <a:rPr lang="en-US" sz="24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358642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latin typeface="Times New Roman" pitchFamily="18" charset="0"/>
                <a:cs typeface="Times New Roman" pitchFamily="18" charset="0"/>
              </a:rPr>
              <a:t>Feature Analysis Theory</a:t>
            </a:r>
            <a:endParaRPr lang="en-US" sz="3200" dirty="0"/>
          </a:p>
        </p:txBody>
      </p:sp>
      <p:sp>
        <p:nvSpPr>
          <p:cNvPr id="3" name="Content Placeholder 2"/>
          <p:cNvSpPr>
            <a:spLocks noGrp="1"/>
          </p:cNvSpPr>
          <p:nvPr>
            <p:ph idx="1"/>
          </p:nvPr>
        </p:nvSpPr>
        <p:spPr>
          <a:xfrm>
            <a:off x="457200" y="1295400"/>
            <a:ext cx="4114800" cy="4830763"/>
          </a:xfrm>
        </p:spPr>
        <p:txBody>
          <a:bodyPr>
            <a:noAutofit/>
          </a:bodyPr>
          <a:lstStyle/>
          <a:p>
            <a:pPr>
              <a:buFontTx/>
              <a:buChar char="-"/>
            </a:pPr>
            <a:r>
              <a:rPr lang="en-US" sz="2400" dirty="0" smtClean="0">
                <a:latin typeface="Times New Roman" pitchFamily="18" charset="0"/>
                <a:cs typeface="Times New Roman" pitchFamily="18" charset="0"/>
              </a:rPr>
              <a:t>Visual </a:t>
            </a:r>
            <a:r>
              <a:rPr lang="en-US" sz="2400" dirty="0">
                <a:latin typeface="Times New Roman" pitchFamily="18" charset="0"/>
                <a:cs typeface="Times New Roman" pitchFamily="18" charset="0"/>
              </a:rPr>
              <a:t>stimulus is composed of many features with distinctive forms</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Features of objects and patterns are extracted and matched to features in memory for recognition</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We can decompose the letter “A” into at least three features (/ -\) or line segments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523999"/>
            <a:ext cx="3056695" cy="360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29201" y="5486400"/>
            <a:ext cx="3285294"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itchFamily="18" charset="0"/>
                <a:cs typeface="Times New Roman" pitchFamily="18" charset="0"/>
              </a:rPr>
              <a:t>Eleanor Gibson (1910-2002)</a:t>
            </a:r>
          </a:p>
        </p:txBody>
      </p:sp>
    </p:spTree>
    <p:extLst>
      <p:ext uri="{BB962C8B-B14F-4D97-AF65-F5344CB8AC3E}">
        <p14:creationId xmlns:p14="http://schemas.microsoft.com/office/powerpoint/2010/main" val="2190289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a:buFontTx/>
              <a:buChar char="-"/>
            </a:pPr>
            <a:r>
              <a:rPr lang="en-US" sz="2400" dirty="0" smtClean="0">
                <a:latin typeface="Times New Roman" pitchFamily="18" charset="0"/>
                <a:cs typeface="Times New Roman" pitchFamily="18" charset="0"/>
              </a:rPr>
              <a:t>When we </a:t>
            </a:r>
            <a:r>
              <a:rPr lang="en-US" sz="2400" dirty="0">
                <a:latin typeface="Times New Roman" pitchFamily="18" charset="0"/>
                <a:cs typeface="Times New Roman" pitchFamily="18" charset="0"/>
              </a:rPr>
              <a:t>look at a new letter, </a:t>
            </a:r>
            <a:r>
              <a:rPr lang="en-US" sz="2400" dirty="0" smtClean="0">
                <a:latin typeface="Times New Roman" pitchFamily="18" charset="0"/>
                <a:cs typeface="Times New Roman" pitchFamily="18" charset="0"/>
              </a:rPr>
              <a:t>our </a:t>
            </a:r>
            <a:r>
              <a:rPr lang="en-US" sz="2400" dirty="0">
                <a:latin typeface="Times New Roman" pitchFamily="18" charset="0"/>
                <a:cs typeface="Times New Roman" pitchFamily="18" charset="0"/>
              </a:rPr>
              <a:t>visual system notes the presence or absence of the various features</a:t>
            </a:r>
            <a:r>
              <a:rPr lang="en-US" sz="2400" dirty="0" smtClean="0">
                <a:latin typeface="Times New Roman" pitchFamily="18" charset="0"/>
                <a:cs typeface="Times New Roman" pitchFamily="18" charset="0"/>
              </a:rPr>
              <a:t>.</a:t>
            </a:r>
          </a:p>
          <a:p>
            <a:pPr>
              <a:buFontTx/>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then compares this list with the features stored in memory for each letter of the alphabet. </a:t>
            </a:r>
            <a:endParaRPr lang="en-US" sz="2400" dirty="0" smtClean="0">
              <a:latin typeface="Times New Roman" pitchFamily="18" charset="0"/>
              <a:cs typeface="Times New Roman" pitchFamily="18" charset="0"/>
            </a:endParaRP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feature-analysis theories propose that the distinctive features for each alphabet letters remain constant, whether the letter is handwritten, printed, or typed. </a:t>
            </a: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Feature analysis model explain how we perceive a wide variety of two-dimensional patterns, such as figures in a painting, designs on fabric, and illustrations in books. </a:t>
            </a:r>
          </a:p>
          <a:p>
            <a:pPr marL="0" indent="0">
              <a:buNone/>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8785092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715000"/>
          </a:xfrm>
        </p:spPr>
        <p:txBody>
          <a:bodyPr>
            <a:normAutofit/>
          </a:bodyPr>
          <a:lstStyle/>
          <a:p>
            <a:pPr>
              <a:buFontTx/>
              <a:buChar char="-"/>
            </a:pPr>
            <a:r>
              <a:rPr lang="en-US" sz="2400" dirty="0" smtClean="0">
                <a:latin typeface="Times New Roman" pitchFamily="18" charset="0"/>
                <a:cs typeface="Times New Roman" pitchFamily="18" charset="0"/>
              </a:rPr>
              <a:t>Eleanor </a:t>
            </a:r>
            <a:r>
              <a:rPr lang="en-US" sz="2400" dirty="0">
                <a:latin typeface="Times New Roman" pitchFamily="18" charset="0"/>
                <a:cs typeface="Times New Roman" pitchFamily="18" charset="0"/>
              </a:rPr>
              <a:t>Gibson (1969) </a:t>
            </a:r>
            <a:r>
              <a:rPr lang="en-US" sz="2400" dirty="0" smtClean="0">
                <a:latin typeface="Times New Roman" pitchFamily="18" charset="0"/>
                <a:cs typeface="Times New Roman" pitchFamily="18" charset="0"/>
              </a:rPr>
              <a:t>demonstrated that </a:t>
            </a:r>
            <a:r>
              <a:rPr lang="en-US" sz="2400" dirty="0">
                <a:latin typeface="Times New Roman" pitchFamily="18" charset="0"/>
                <a:cs typeface="Times New Roman" pitchFamily="18" charset="0"/>
              </a:rPr>
              <a:t>people require a relatively long time to decide whether one letter is </a:t>
            </a:r>
            <a:r>
              <a:rPr lang="en-US" sz="2400" dirty="0" smtClean="0">
                <a:latin typeface="Times New Roman" pitchFamily="18" charset="0"/>
                <a:cs typeface="Times New Roman" pitchFamily="18" charset="0"/>
              </a:rPr>
              <a:t>different from </a:t>
            </a:r>
            <a:r>
              <a:rPr lang="en-US" sz="2400" dirty="0">
                <a:latin typeface="Times New Roman" pitchFamily="18" charset="0"/>
                <a:cs typeface="Times New Roman" pitchFamily="18" charset="0"/>
              </a:rPr>
              <a:t>a second letter when those two letters share a large number of </a:t>
            </a:r>
            <a:r>
              <a:rPr lang="en-US" sz="2400" dirty="0" smtClean="0">
                <a:latin typeface="Times New Roman" pitchFamily="18" charset="0"/>
                <a:cs typeface="Times New Roman" pitchFamily="18" charset="0"/>
              </a:rPr>
              <a:t>critical features.</a:t>
            </a:r>
          </a:p>
          <a:p>
            <a:pPr>
              <a:buFontTx/>
              <a:buChar char="-"/>
            </a:pPr>
            <a:endParaRPr lang="en-US" sz="2400" dirty="0" smtClean="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The letters P and R share many critical features; Gibson’s research participants made slow decisions about whether these two letters were different. </a:t>
            </a:r>
            <a:endParaRPr lang="en-US" sz="2400" dirty="0" smtClean="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In contrast, O and L do not share any critical features; People decided relatively quickly whether letter pairs like these were different from each other.</a:t>
            </a:r>
          </a:p>
          <a:p>
            <a:pPr>
              <a:buFontTx/>
              <a:buChar char="-"/>
            </a:pPr>
            <a:endParaRPr lang="en-US" sz="2400" dirty="0">
              <a:latin typeface="Times New Roman" pitchFamily="18" charset="0"/>
              <a:cs typeface="Times New Roman" pitchFamily="18" charset="0"/>
            </a:endParaRPr>
          </a:p>
          <a:p>
            <a:pPr>
              <a:buFontTx/>
              <a:buChar char="-"/>
            </a:pPr>
            <a:endParaRPr lang="en-US" sz="2400" dirty="0">
              <a:latin typeface="Times New Roman" pitchFamily="18" charset="0"/>
              <a:cs typeface="Times New Roman" pitchFamily="18" charset="0"/>
            </a:endParaRPr>
          </a:p>
          <a:p>
            <a:endParaRPr lang="en-US" sz="2400" dirty="0"/>
          </a:p>
        </p:txBody>
      </p:sp>
    </p:spTree>
    <p:extLst>
      <p:ext uri="{BB962C8B-B14F-4D97-AF65-F5344CB8AC3E}">
        <p14:creationId xmlns:p14="http://schemas.microsoft.com/office/powerpoint/2010/main" val="1575291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Criticism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dirty="0" smtClean="0">
                <a:latin typeface="Times New Roman" pitchFamily="18" charset="0"/>
                <a:cs typeface="Times New Roman" pitchFamily="18" charset="0"/>
              </a:rPr>
              <a:t>Theory of object </a:t>
            </a:r>
            <a:r>
              <a:rPr lang="en-US" sz="2400" dirty="0">
                <a:latin typeface="Times New Roman" pitchFamily="18" charset="0"/>
                <a:cs typeface="Times New Roman" pitchFamily="18" charset="0"/>
              </a:rPr>
              <a:t>recognition should not simply list the features contained in a stimulus; it </a:t>
            </a:r>
            <a:r>
              <a:rPr lang="en-US" sz="2400" dirty="0" smtClean="0">
                <a:latin typeface="Times New Roman" pitchFamily="18" charset="0"/>
                <a:cs typeface="Times New Roman" pitchFamily="18" charset="0"/>
              </a:rPr>
              <a:t>must also </a:t>
            </a:r>
            <a:r>
              <a:rPr lang="en-US" sz="2400" dirty="0">
                <a:latin typeface="Times New Roman" pitchFamily="18" charset="0"/>
                <a:cs typeface="Times New Roman" pitchFamily="18" charset="0"/>
              </a:rPr>
              <a:t>describe the physical relationship among those features (</a:t>
            </a:r>
            <a:r>
              <a:rPr lang="en-US" sz="2400" dirty="0" err="1">
                <a:latin typeface="Times New Roman" pitchFamily="18" charset="0"/>
                <a:cs typeface="Times New Roman" pitchFamily="18" charset="0"/>
              </a:rPr>
              <a:t>Groome</a:t>
            </a:r>
            <a:r>
              <a:rPr lang="en-US" sz="2400" dirty="0">
                <a:latin typeface="Times New Roman" pitchFamily="18" charset="0"/>
                <a:cs typeface="Times New Roman" pitchFamily="18" charset="0"/>
              </a:rPr>
              <a:t>, 1999).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For</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example</a:t>
            </a:r>
            <a:r>
              <a:rPr lang="en-US" sz="2400" dirty="0">
                <a:latin typeface="Times New Roman" pitchFamily="18" charset="0"/>
                <a:cs typeface="Times New Roman" pitchFamily="18" charset="0"/>
              </a:rPr>
              <a:t>, in the letter T, the vertical line </a:t>
            </a:r>
            <a:r>
              <a:rPr lang="en-US" sz="2400" i="1" dirty="0">
                <a:latin typeface="Times New Roman" pitchFamily="18" charset="0"/>
                <a:cs typeface="Times New Roman" pitchFamily="18" charset="0"/>
              </a:rPr>
              <a:t>supports </a:t>
            </a:r>
            <a:r>
              <a:rPr lang="en-US" sz="2400" dirty="0">
                <a:latin typeface="Times New Roman" pitchFamily="18" charset="0"/>
                <a:cs typeface="Times New Roman" pitchFamily="18" charset="0"/>
              </a:rPr>
              <a:t>the horizontal line.  </a:t>
            </a: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contrast, </a:t>
            </a:r>
            <a:r>
              <a:rPr lang="en-US" sz="2400" dirty="0" smtClean="0">
                <a:latin typeface="Times New Roman" pitchFamily="18" charset="0"/>
                <a:cs typeface="Times New Roman" pitchFamily="18" charset="0"/>
              </a:rPr>
              <a:t>the letter </a:t>
            </a:r>
            <a:r>
              <a:rPr lang="en-US" sz="2400" dirty="0">
                <a:latin typeface="Times New Roman" pitchFamily="18" charset="0"/>
                <a:cs typeface="Times New Roman" pitchFamily="18" charset="0"/>
              </a:rPr>
              <a:t>L consists of a vertical line resting at the side of the horizontal line</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Feature-analysis theory was constructed to explain the relatively simple recognition of letters. In contrast, the shapes that occur in nature are much more complex (</a:t>
            </a:r>
            <a:r>
              <a:rPr lang="en-US" sz="2400" dirty="0" err="1">
                <a:latin typeface="Times New Roman" pitchFamily="18" charset="0"/>
                <a:cs typeface="Times New Roman" pitchFamily="18" charset="0"/>
              </a:rPr>
              <a:t>Kersten</a:t>
            </a:r>
            <a:r>
              <a:rPr lang="en-US" sz="2400" dirty="0">
                <a:latin typeface="Times New Roman" pitchFamily="18" charset="0"/>
                <a:cs typeface="Times New Roman" pitchFamily="18" charset="0"/>
              </a:rPr>
              <a:t> et al., 2004). </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983490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135563"/>
          </a:xfrm>
        </p:spPr>
        <p:txBody>
          <a:bodyPr>
            <a:noAutofit/>
          </a:bodyPr>
          <a:lstStyle/>
          <a:p>
            <a:pPr>
              <a:buFontTx/>
              <a:buChar char="-"/>
            </a:pPr>
            <a:r>
              <a:rPr lang="en-US" sz="2400" dirty="0" smtClean="0">
                <a:latin typeface="Times New Roman" pitchFamily="18" charset="0"/>
                <a:cs typeface="Times New Roman" pitchFamily="18" charset="0"/>
              </a:rPr>
              <a:t>How </a:t>
            </a:r>
            <a:r>
              <a:rPr lang="en-US" sz="2400" dirty="0">
                <a:latin typeface="Times New Roman" pitchFamily="18" charset="0"/>
                <a:cs typeface="Times New Roman" pitchFamily="18" charset="0"/>
              </a:rPr>
              <a:t>can you recognize a </a:t>
            </a:r>
            <a:r>
              <a:rPr lang="en-US" sz="2400" dirty="0" smtClean="0">
                <a:latin typeface="Times New Roman" pitchFamily="18" charset="0"/>
                <a:cs typeface="Times New Roman" pitchFamily="18" charset="0"/>
              </a:rPr>
              <a:t>horse? </a:t>
            </a:r>
          </a:p>
          <a:p>
            <a:pPr>
              <a:buFontTx/>
              <a:buChar char="-"/>
            </a:pPr>
            <a:r>
              <a:rPr lang="en-US" sz="2400" dirty="0" smtClean="0">
                <a:latin typeface="Times New Roman" pitchFamily="18" charset="0"/>
                <a:cs typeface="Times New Roman" pitchFamily="18" charset="0"/>
              </a:rPr>
              <a:t>Do </a:t>
            </a:r>
            <a:r>
              <a:rPr lang="en-US" sz="2400" dirty="0">
                <a:latin typeface="Times New Roman" pitchFamily="18" charset="0"/>
                <a:cs typeface="Times New Roman" pitchFamily="18" charset="0"/>
              </a:rPr>
              <a:t>you analyze the stimulus into features such as its mane, </a:t>
            </a:r>
            <a:r>
              <a:rPr lang="en-US" sz="2400" dirty="0" smtClean="0">
                <a:latin typeface="Times New Roman" pitchFamily="18" charset="0"/>
                <a:cs typeface="Times New Roman" pitchFamily="18" charset="0"/>
              </a:rPr>
              <a:t>and its head?</a:t>
            </a:r>
          </a:p>
          <a:p>
            <a:pPr>
              <a:buFontTx/>
              <a:buChar char="-"/>
            </a:pPr>
            <a:r>
              <a:rPr lang="en-US" sz="2400" dirty="0" smtClean="0">
                <a:latin typeface="Times New Roman" pitchFamily="18" charset="0"/>
                <a:cs typeface="Times New Roman" pitchFamily="18" charset="0"/>
              </a:rPr>
              <a:t>Horses </a:t>
            </a:r>
            <a:r>
              <a:rPr lang="en-US" sz="2400" dirty="0">
                <a:latin typeface="Times New Roman" pitchFamily="18" charset="0"/>
                <a:cs typeface="Times New Roman" pitchFamily="18" charset="0"/>
              </a:rPr>
              <a:t>and other objects in our environment contain far </a:t>
            </a:r>
            <a:r>
              <a:rPr lang="en-US" sz="2400" dirty="0" smtClean="0">
                <a:latin typeface="Times New Roman" pitchFamily="18" charset="0"/>
                <a:cs typeface="Times New Roman" pitchFamily="18" charset="0"/>
              </a:rPr>
              <a:t>too many </a:t>
            </a:r>
            <a:r>
              <a:rPr lang="en-US" sz="2400" dirty="0">
                <a:latin typeface="Times New Roman" pitchFamily="18" charset="0"/>
                <a:cs typeface="Times New Roman" pitchFamily="18" charset="0"/>
              </a:rPr>
              <a:t>lines and curved segments, and the task is far more complicated than letter </a:t>
            </a:r>
            <a:r>
              <a:rPr lang="en-US" sz="2400" dirty="0" smtClean="0">
                <a:latin typeface="Times New Roman" pitchFamily="18" charset="0"/>
                <a:cs typeface="Times New Roman" pitchFamily="18" charset="0"/>
              </a:rPr>
              <a:t>recognition (Palmer</a:t>
            </a:r>
            <a:r>
              <a:rPr lang="en-US" sz="2400" dirty="0">
                <a:latin typeface="Times New Roman" pitchFamily="18" charset="0"/>
                <a:cs typeface="Times New Roman" pitchFamily="18" charset="0"/>
              </a:rPr>
              <a:t>, 2003; </a:t>
            </a:r>
            <a:r>
              <a:rPr lang="en-US" sz="2400" dirty="0" err="1">
                <a:latin typeface="Times New Roman" pitchFamily="18" charset="0"/>
                <a:cs typeface="Times New Roman" pitchFamily="18" charset="0"/>
              </a:rPr>
              <a:t>Vecera</a:t>
            </a:r>
            <a:r>
              <a:rPr lang="en-US" sz="2400" dirty="0">
                <a:latin typeface="Times New Roman" pitchFamily="18" charset="0"/>
                <a:cs typeface="Times New Roman" pitchFamily="18" charset="0"/>
              </a:rPr>
              <a:t>, 1998).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final approach to object recognition, </a:t>
            </a:r>
            <a:r>
              <a:rPr lang="en-US" sz="2400" dirty="0" smtClean="0">
                <a:latin typeface="Times New Roman" pitchFamily="18" charset="0"/>
                <a:cs typeface="Times New Roman" pitchFamily="18" charset="0"/>
              </a:rPr>
              <a:t>addresses </a:t>
            </a:r>
            <a:r>
              <a:rPr lang="en-US" sz="2400" dirty="0">
                <a:latin typeface="Times New Roman" pitchFamily="18" charset="0"/>
                <a:cs typeface="Times New Roman" pitchFamily="18" charset="0"/>
              </a:rPr>
              <a:t>how people recognize these more complex </a:t>
            </a:r>
            <a:r>
              <a:rPr lang="en-US" sz="2400" dirty="0" smtClean="0">
                <a:latin typeface="Times New Roman" pitchFamily="18" charset="0"/>
                <a:cs typeface="Times New Roman" pitchFamily="18" charset="0"/>
              </a:rPr>
              <a:t>kinds of </a:t>
            </a:r>
            <a:r>
              <a:rPr lang="en-US" sz="2400" dirty="0">
                <a:latin typeface="Times New Roman" pitchFamily="18" charset="0"/>
                <a:cs typeface="Times New Roman" pitchFamily="18" charset="0"/>
              </a:rPr>
              <a:t>stimuli found in everyday life.</a:t>
            </a:r>
          </a:p>
        </p:txBody>
      </p:sp>
    </p:spTree>
    <p:extLst>
      <p:ext uri="{BB962C8B-B14F-4D97-AF65-F5344CB8AC3E}">
        <p14:creationId xmlns:p14="http://schemas.microsoft.com/office/powerpoint/2010/main" val="499700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The Recognition-by-Components Theory</a:t>
            </a:r>
            <a:endParaRPr lang="en-US" sz="3200" dirty="0"/>
          </a:p>
        </p:txBody>
      </p:sp>
      <p:sp>
        <p:nvSpPr>
          <p:cNvPr id="3" name="Content Placeholder 2"/>
          <p:cNvSpPr>
            <a:spLocks noGrp="1"/>
          </p:cNvSpPr>
          <p:nvPr>
            <p:ph idx="1"/>
          </p:nvPr>
        </p:nvSpPr>
        <p:spPr>
          <a:xfrm>
            <a:off x="457200" y="914400"/>
            <a:ext cx="5334000" cy="5410200"/>
          </a:xfrm>
        </p:spPr>
        <p:txBody>
          <a:bodyPr>
            <a:noAutofit/>
          </a:bodyPr>
          <a:lstStyle/>
          <a:p>
            <a:pPr>
              <a:buFontTx/>
              <a:buChar char="-"/>
            </a:pPr>
            <a:r>
              <a:rPr lang="en-US" sz="2400" dirty="0">
                <a:latin typeface="Times New Roman" pitchFamily="18" charset="0"/>
                <a:cs typeface="Times New Roman" pitchFamily="18" charset="0"/>
              </a:rPr>
              <a:t>The basic assumption of </a:t>
            </a:r>
            <a:r>
              <a:rPr lang="en-US" sz="2400" dirty="0" smtClean="0">
                <a:latin typeface="Times New Roman" pitchFamily="18" charset="0"/>
                <a:cs typeface="Times New Roman" pitchFamily="18" charset="0"/>
              </a:rPr>
              <a:t>the theory is that </a:t>
            </a:r>
            <a:r>
              <a:rPr lang="en-US" sz="2400" dirty="0">
                <a:latin typeface="Times New Roman" pitchFamily="18" charset="0"/>
                <a:cs typeface="Times New Roman" pitchFamily="18" charset="0"/>
              </a:rPr>
              <a:t>a specific view of an object can be represented as an arrangement of simple 3-D shapes called </a:t>
            </a:r>
            <a:r>
              <a:rPr lang="en-US" sz="2400" dirty="0" smtClean="0">
                <a:latin typeface="Times New Roman" pitchFamily="18" charset="0"/>
                <a:cs typeface="Times New Roman" pitchFamily="18" charset="0"/>
              </a:rPr>
              <a:t>‘</a:t>
            </a:r>
            <a:r>
              <a:rPr lang="en-US" sz="2400" dirty="0" err="1" smtClean="0">
                <a:latin typeface="Times New Roman" pitchFamily="18" charset="0"/>
                <a:cs typeface="Times New Roman" pitchFamily="18" charset="0"/>
              </a:rPr>
              <a:t>Geons</a:t>
            </a:r>
            <a:r>
              <a:rPr lang="en-US" sz="2400" dirty="0" smtClean="0">
                <a:latin typeface="Times New Roman" pitchFamily="18" charset="0"/>
                <a:cs typeface="Times New Roman" pitchFamily="18" charset="0"/>
              </a:rPr>
              <a:t>’ (geometric </a:t>
            </a:r>
            <a:r>
              <a:rPr lang="en-US" sz="2400" dirty="0">
                <a:latin typeface="Times New Roman" pitchFamily="18" charset="0"/>
                <a:cs typeface="Times New Roman" pitchFamily="18" charset="0"/>
              </a:rPr>
              <a:t>icons</a:t>
            </a:r>
            <a:r>
              <a:rPr lang="en-US" sz="2400" dirty="0" smtClean="0">
                <a:latin typeface="Times New Roman" pitchFamily="18" charset="0"/>
                <a:cs typeface="Times New Roman" pitchFamily="18" charset="0"/>
              </a:rPr>
              <a:t>).</a:t>
            </a:r>
          </a:p>
          <a:p>
            <a:pPr>
              <a:buFontTx/>
              <a:buChar char="-"/>
            </a:pPr>
            <a:r>
              <a:rPr lang="en-US" sz="2400" dirty="0" smtClean="0">
                <a:latin typeface="Times New Roman" pitchFamily="18" charset="0"/>
                <a:cs typeface="Times New Roman" pitchFamily="18" charset="0"/>
              </a:rPr>
              <a:t> </a:t>
            </a:r>
          </a:p>
          <a:p>
            <a:pPr>
              <a:buFontTx/>
              <a:buChar char="-"/>
            </a:pPr>
            <a:r>
              <a:rPr lang="en-US" sz="2400" dirty="0" err="1" smtClean="0">
                <a:latin typeface="Times New Roman" pitchFamily="18" charset="0"/>
                <a:cs typeface="Times New Roman" pitchFamily="18" charset="0"/>
              </a:rPr>
              <a:t>Biederman</a:t>
            </a:r>
            <a:r>
              <a:rPr lang="en-US" sz="2400" dirty="0" smtClean="0">
                <a:latin typeface="Times New Roman" pitchFamily="18" charset="0"/>
                <a:cs typeface="Times New Roman" pitchFamily="18" charset="0"/>
              </a:rPr>
              <a:t> (1987</a:t>
            </a:r>
            <a:r>
              <a:rPr lang="en-US" sz="2400" dirty="0">
                <a:latin typeface="Times New Roman" pitchFamily="18" charset="0"/>
                <a:cs typeface="Times New Roman" pitchFamily="18" charset="0"/>
              </a:rPr>
              <a:t>) suggested that we perceive objects by using </a:t>
            </a:r>
            <a:r>
              <a:rPr lang="en-US" sz="2400" dirty="0" smtClean="0">
                <a:latin typeface="Times New Roman" pitchFamily="18" charset="0"/>
                <a:cs typeface="Times New Roman" pitchFamily="18" charset="0"/>
              </a:rPr>
              <a:t>“</a:t>
            </a:r>
            <a:r>
              <a:rPr lang="en-US" sz="2400" dirty="0" err="1">
                <a:latin typeface="Times New Roman" pitchFamily="18" charset="0"/>
                <a:cs typeface="Times New Roman" pitchFamily="18" charset="0"/>
              </a:rPr>
              <a:t>Geons</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He </a:t>
            </a:r>
            <a:r>
              <a:rPr lang="en-US" sz="2400" dirty="0">
                <a:latin typeface="Times New Roman" pitchFamily="18" charset="0"/>
                <a:cs typeface="Times New Roman" pitchFamily="18" charset="0"/>
              </a:rPr>
              <a:t>lists 36 </a:t>
            </a:r>
            <a:r>
              <a:rPr lang="en-US" sz="2400" dirty="0" err="1">
                <a:latin typeface="Times New Roman" pitchFamily="18" charset="0"/>
                <a:cs typeface="Times New Roman" pitchFamily="18" charset="0"/>
              </a:rPr>
              <a:t>Geons</a:t>
            </a:r>
            <a:r>
              <a:rPr lang="en-US" sz="2400" dirty="0">
                <a:latin typeface="Times New Roman" pitchFamily="18" charset="0"/>
                <a:cs typeface="Times New Roman" pitchFamily="18" charset="0"/>
              </a:rPr>
              <a:t> for 3-D </a:t>
            </a:r>
            <a:r>
              <a:rPr lang="en-US" sz="2400" dirty="0" smtClean="0">
                <a:latin typeface="Times New Roman" pitchFamily="18" charset="0"/>
                <a:cs typeface="Times New Roman" pitchFamily="18" charset="0"/>
              </a:rPr>
              <a:t>recognition.</a:t>
            </a:r>
          </a:p>
          <a:p>
            <a:pPr>
              <a:buFontTx/>
              <a:buChar char="-"/>
            </a:pPr>
            <a:endParaRPr lang="en-US" sz="2400" dirty="0" smtClean="0">
              <a:latin typeface="Times New Roman" pitchFamily="18" charset="0"/>
              <a:cs typeface="Times New Roman" pitchFamily="18" charset="0"/>
            </a:endParaRPr>
          </a:p>
          <a:p>
            <a:pPr>
              <a:buFontTx/>
              <a:buChar char="-"/>
            </a:pPr>
            <a:r>
              <a:rPr lang="en-US" sz="2400" dirty="0" err="1">
                <a:latin typeface="Times New Roman" pitchFamily="18" charset="0"/>
                <a:cs typeface="Times New Roman" pitchFamily="18" charset="0"/>
              </a:rPr>
              <a:t>G</a:t>
            </a:r>
            <a:r>
              <a:rPr lang="en-US" sz="2400" dirty="0" err="1" smtClean="0">
                <a:latin typeface="Times New Roman" pitchFamily="18" charset="0"/>
                <a:cs typeface="Times New Roman" pitchFamily="18" charset="0"/>
              </a:rPr>
              <a:t>eons</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can be combined to form meaningful objects.</a:t>
            </a:r>
          </a:p>
          <a:p>
            <a:pPr>
              <a:buFontTx/>
              <a:buChar char="-"/>
            </a:pPr>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371600"/>
            <a:ext cx="289560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9326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2400" b="1" dirty="0" err="1">
                <a:latin typeface="Times New Roman" pitchFamily="18" charset="0"/>
                <a:cs typeface="Times New Roman" pitchFamily="18" charset="0"/>
              </a:rPr>
              <a:t>Geons</a:t>
            </a:r>
            <a:r>
              <a:rPr lang="en-US" sz="2400" b="1" dirty="0">
                <a:latin typeface="Times New Roman" pitchFamily="18" charset="0"/>
                <a:cs typeface="Times New Roman" pitchFamily="18" charset="0"/>
              </a:rPr>
              <a:t> and </a:t>
            </a:r>
            <a:r>
              <a:rPr lang="en-US" sz="2400" b="1" dirty="0" smtClean="0">
                <a:latin typeface="Times New Roman" pitchFamily="18" charset="0"/>
                <a:cs typeface="Times New Roman" pitchFamily="18" charset="0"/>
              </a:rPr>
              <a:t>Objects</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r>
              <a:rPr lang="en-US" sz="2400" dirty="0" err="1">
                <a:latin typeface="Times New Roman" pitchFamily="18" charset="0"/>
                <a:cs typeface="Times New Roman" pitchFamily="18" charset="0"/>
              </a:rPr>
              <a:t>Geons</a:t>
            </a:r>
            <a:r>
              <a:rPr lang="en-US" sz="2400" dirty="0">
                <a:latin typeface="Times New Roman" pitchFamily="18" charset="0"/>
                <a:cs typeface="Times New Roman" pitchFamily="18" charset="0"/>
              </a:rPr>
              <a:t> are elements that form 3D </a:t>
            </a:r>
            <a:r>
              <a:rPr lang="en-US" sz="2400" dirty="0" smtClean="0">
                <a:latin typeface="Times New Roman" pitchFamily="18" charset="0"/>
                <a:cs typeface="Times New Roman" pitchFamily="18" charset="0"/>
              </a:rPr>
              <a:t>objects.</a:t>
            </a:r>
            <a:endParaRPr lang="en-US" sz="2400"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82" y="1470990"/>
            <a:ext cx="6636618" cy="4396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717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Selective Attention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a:bodyPr>
          <a:lstStyle/>
          <a:p>
            <a:pPr>
              <a:buFontTx/>
              <a:buChar char="-"/>
            </a:pPr>
            <a:r>
              <a:rPr lang="en-US" sz="2400" b="1" i="1" dirty="0" smtClean="0">
                <a:latin typeface="Times New Roman" pitchFamily="18" charset="0"/>
                <a:cs typeface="Times New Roman" pitchFamily="18" charset="0"/>
              </a:rPr>
              <a:t>Selective </a:t>
            </a:r>
            <a:r>
              <a:rPr lang="en-US" sz="2400" b="1" i="1" dirty="0">
                <a:latin typeface="Times New Roman" pitchFamily="18" charset="0"/>
                <a:cs typeface="Times New Roman" pitchFamily="18" charset="0"/>
              </a:rPr>
              <a:t>Attention</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is the process of focusing </a:t>
            </a:r>
            <a:r>
              <a:rPr lang="en-US" sz="2400" dirty="0">
                <a:latin typeface="Times New Roman" pitchFamily="18" charset="0"/>
                <a:cs typeface="Times New Roman" pitchFamily="18" charset="0"/>
              </a:rPr>
              <a:t>on one aspect of the external or internal environment while ignoring other aspects</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a:p>
            <a:pPr>
              <a:buFontTx/>
              <a:buChar char="-"/>
            </a:pPr>
            <a:r>
              <a:rPr lang="en-US" sz="2400" i="1" u="sng" dirty="0" smtClean="0">
                <a:latin typeface="Times New Roman" pitchFamily="18" charset="0"/>
                <a:cs typeface="Times New Roman" pitchFamily="18" charset="0"/>
              </a:rPr>
              <a:t>Two</a:t>
            </a:r>
            <a:r>
              <a:rPr lang="en-US" sz="2400" dirty="0" smtClean="0">
                <a:latin typeface="Times New Roman" pitchFamily="18" charset="0"/>
                <a:cs typeface="Times New Roman" pitchFamily="18" charset="0"/>
              </a:rPr>
              <a:t> basic methods of selective attention:</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1. Dichotic Listening (Collin Cherry, 1953) </a:t>
            </a:r>
          </a:p>
          <a:p>
            <a:pPr marL="0" indent="0">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 </a:t>
            </a:r>
            <a:r>
              <a:rPr lang="en-US" sz="2400" dirty="0" err="1" smtClean="0">
                <a:latin typeface="Times New Roman" pitchFamily="18" charset="0"/>
                <a:cs typeface="Times New Roman" pitchFamily="18" charset="0"/>
              </a:rPr>
              <a:t>Stroop</a:t>
            </a:r>
            <a:r>
              <a:rPr lang="en-US" sz="2400" dirty="0" smtClean="0">
                <a:latin typeface="Times New Roman" pitchFamily="18" charset="0"/>
                <a:cs typeface="Times New Roman" pitchFamily="18" charset="0"/>
              </a:rPr>
              <a:t> Effect (J. R. </a:t>
            </a:r>
            <a:r>
              <a:rPr lang="en-US" sz="2400" dirty="0" err="1" smtClean="0">
                <a:latin typeface="Times New Roman" pitchFamily="18" charset="0"/>
                <a:cs typeface="Times New Roman" pitchFamily="18" charset="0"/>
              </a:rPr>
              <a:t>Stroop</a:t>
            </a:r>
            <a:r>
              <a:rPr lang="en-US" sz="2400" dirty="0" smtClean="0">
                <a:latin typeface="Times New Roman" pitchFamily="18" charset="0"/>
                <a:cs typeface="Times New Roman" pitchFamily="18" charset="0"/>
              </a:rPr>
              <a:t>, 1935)</a:t>
            </a:r>
          </a:p>
          <a:p>
            <a:pPr marL="0" indent="0">
              <a:buNone/>
            </a:pPr>
            <a:r>
              <a:rPr lang="en-US" sz="2400" dirty="0">
                <a:latin typeface="Times New Roman" pitchFamily="18" charset="0"/>
                <a:cs typeface="Times New Roman" pitchFamily="18" charset="0"/>
              </a:rPr>
              <a:t>	</a:t>
            </a:r>
          </a:p>
        </p:txBody>
      </p:sp>
    </p:spTree>
    <p:extLst>
      <p:ext uri="{BB962C8B-B14F-4D97-AF65-F5344CB8AC3E}">
        <p14:creationId xmlns:p14="http://schemas.microsoft.com/office/powerpoint/2010/main" val="29856608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Face Perception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5181600"/>
          </a:xfrm>
        </p:spPr>
        <p:txBody>
          <a:bodyPr>
            <a:noAutofit/>
          </a:bodyPr>
          <a:lstStyle/>
          <a:p>
            <a:pPr>
              <a:buFontTx/>
              <a:buChar char="-"/>
            </a:pPr>
            <a:r>
              <a:rPr lang="en-US" sz="2400" dirty="0" smtClean="0">
                <a:latin typeface="Times New Roman" pitchFamily="18" charset="0"/>
                <a:cs typeface="Times New Roman" pitchFamily="18" charset="0"/>
              </a:rPr>
              <a:t>People </a:t>
            </a:r>
            <a:r>
              <a:rPr lang="en-US" sz="2400" dirty="0">
                <a:latin typeface="Times New Roman" pitchFamily="18" charset="0"/>
                <a:cs typeface="Times New Roman" pitchFamily="18" charset="0"/>
              </a:rPr>
              <a:t>can quickly recognize the faces of people they know; we seem to </a:t>
            </a:r>
            <a:r>
              <a:rPr lang="en-US" sz="2400" dirty="0" smtClean="0">
                <a:latin typeface="Times New Roman" pitchFamily="18" charset="0"/>
                <a:cs typeface="Times New Roman" pitchFamily="18" charset="0"/>
              </a:rPr>
              <a:t>process a </a:t>
            </a:r>
            <a:r>
              <a:rPr lang="en-US" sz="2400" dirty="0">
                <a:latin typeface="Times New Roman" pitchFamily="18" charset="0"/>
                <a:cs typeface="Times New Roman" pitchFamily="18" charset="0"/>
              </a:rPr>
              <a:t>face in terms of its gestalt, or its overall shape and </a:t>
            </a:r>
            <a:r>
              <a:rPr lang="en-US" sz="2400" dirty="0" smtClean="0">
                <a:latin typeface="Times New Roman" pitchFamily="18" charset="0"/>
                <a:cs typeface="Times New Roman" pitchFamily="18" charset="0"/>
              </a:rPr>
              <a:t>structure.</a:t>
            </a:r>
          </a:p>
          <a:p>
            <a:pPr>
              <a:buFontTx/>
              <a:buChar char="-"/>
            </a:pPr>
            <a:endParaRPr lang="en-US" sz="2400" dirty="0" smtClean="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Y</a:t>
            </a:r>
            <a:r>
              <a:rPr lang="en-US" sz="2400" dirty="0" smtClean="0">
                <a:latin typeface="Times New Roman" pitchFamily="18" charset="0"/>
                <a:cs typeface="Times New Roman" pitchFamily="18" charset="0"/>
              </a:rPr>
              <a:t>ou </a:t>
            </a:r>
            <a:r>
              <a:rPr lang="en-US" sz="2400" dirty="0">
                <a:latin typeface="Times New Roman" pitchFamily="18" charset="0"/>
                <a:cs typeface="Times New Roman" pitchFamily="18" charset="0"/>
              </a:rPr>
              <a:t>can recognize the face of your </a:t>
            </a:r>
            <a:r>
              <a:rPr lang="en-US" sz="2400" dirty="0" smtClean="0">
                <a:latin typeface="Times New Roman" pitchFamily="18" charset="0"/>
                <a:cs typeface="Times New Roman" pitchFamily="18" charset="0"/>
              </a:rPr>
              <a:t>friend even </a:t>
            </a:r>
            <a:r>
              <a:rPr lang="en-US" sz="2400" dirty="0">
                <a:latin typeface="Times New Roman" pitchFamily="18" charset="0"/>
                <a:cs typeface="Times New Roman" pitchFamily="18" charset="0"/>
              </a:rPr>
              <a:t>when you see </a:t>
            </a:r>
            <a:r>
              <a:rPr lang="en-US" sz="2400" dirty="0" smtClean="0">
                <a:latin typeface="Times New Roman" pitchFamily="18" charset="0"/>
                <a:cs typeface="Times New Roman" pitchFamily="18" charset="0"/>
              </a:rPr>
              <a:t>his/her </a:t>
            </a:r>
            <a:r>
              <a:rPr lang="en-US" sz="2400" dirty="0">
                <a:latin typeface="Times New Roman" pitchFamily="18" charset="0"/>
                <a:cs typeface="Times New Roman" pitchFamily="18" charset="0"/>
              </a:rPr>
              <a:t>face from a different angle, </a:t>
            </a:r>
            <a:r>
              <a:rPr lang="en-US" sz="2400" dirty="0" smtClean="0">
                <a:latin typeface="Times New Roman" pitchFamily="18" charset="0"/>
                <a:cs typeface="Times New Roman" pitchFamily="18" charset="0"/>
              </a:rPr>
              <a:t>and in </a:t>
            </a:r>
            <a:r>
              <a:rPr lang="en-US" sz="2400" dirty="0">
                <a:latin typeface="Times New Roman" pitchFamily="18" charset="0"/>
                <a:cs typeface="Times New Roman" pitchFamily="18" charset="0"/>
              </a:rPr>
              <a:t>an unusual </a:t>
            </a:r>
            <a:r>
              <a:rPr lang="en-US" sz="2400" dirty="0" smtClean="0">
                <a:latin typeface="Times New Roman" pitchFamily="18" charset="0"/>
                <a:cs typeface="Times New Roman" pitchFamily="18" charset="0"/>
              </a:rPr>
              <a:t>setting. </a:t>
            </a:r>
            <a:r>
              <a:rPr lang="en-US" sz="2400" dirty="0">
                <a:latin typeface="Times New Roman" pitchFamily="18" charset="0"/>
                <a:cs typeface="Times New Roman" pitchFamily="18" charset="0"/>
              </a:rPr>
              <a:t>Impressively, you manage to overcome all </a:t>
            </a:r>
            <a:r>
              <a:rPr lang="en-US" sz="2400" dirty="0" smtClean="0">
                <a:latin typeface="Times New Roman" pitchFamily="18" charset="0"/>
                <a:cs typeface="Times New Roman" pitchFamily="18" charset="0"/>
              </a:rPr>
              <a:t>these sources </a:t>
            </a:r>
            <a:r>
              <a:rPr lang="en-US" sz="2400" dirty="0">
                <a:latin typeface="Times New Roman" pitchFamily="18" charset="0"/>
                <a:cs typeface="Times New Roman" pitchFamily="18" charset="0"/>
              </a:rPr>
              <a:t>of variation (</a:t>
            </a:r>
            <a:r>
              <a:rPr lang="en-US" sz="2400" dirty="0" err="1">
                <a:latin typeface="Times New Roman" pitchFamily="18" charset="0"/>
                <a:cs typeface="Times New Roman" pitchFamily="18" charset="0"/>
              </a:rPr>
              <a:t>Esgate</a:t>
            </a:r>
            <a:r>
              <a:rPr lang="en-US" sz="2400" dirty="0">
                <a:latin typeface="Times New Roman" pitchFamily="18" charset="0"/>
                <a:cs typeface="Times New Roman" pitchFamily="18" charset="0"/>
              </a:rPr>
              <a:t> &amp; </a:t>
            </a:r>
            <a:r>
              <a:rPr lang="en-US" sz="2400" dirty="0" err="1">
                <a:latin typeface="Times New Roman" pitchFamily="18" charset="0"/>
                <a:cs typeface="Times New Roman" pitchFamily="18" charset="0"/>
              </a:rPr>
              <a:t>Groome</a:t>
            </a:r>
            <a:r>
              <a:rPr lang="en-US" sz="2400" dirty="0">
                <a:latin typeface="Times New Roman" pitchFamily="18" charset="0"/>
                <a:cs typeface="Times New Roman" pitchFamily="18" charset="0"/>
              </a:rPr>
              <a:t>, 2005; </a:t>
            </a:r>
            <a:r>
              <a:rPr lang="en-US" sz="2400" dirty="0" err="1">
                <a:latin typeface="Times New Roman" pitchFamily="18" charset="0"/>
                <a:cs typeface="Times New Roman" pitchFamily="18" charset="0"/>
              </a:rPr>
              <a:t>McKone</a:t>
            </a:r>
            <a:r>
              <a:rPr lang="en-US" sz="2400" dirty="0">
                <a:latin typeface="Times New Roman" pitchFamily="18" charset="0"/>
                <a:cs typeface="Times New Roman" pitchFamily="18" charset="0"/>
              </a:rPr>
              <a:t>, 2004; Styles, 2005). </a:t>
            </a: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2005458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pPr marL="514350" indent="-514350"/>
            <a:r>
              <a:rPr lang="en-US" sz="2400" b="1" i="1" dirty="0">
                <a:latin typeface="Times New Roman" pitchFamily="18" charset="0"/>
                <a:cs typeface="Times New Roman" pitchFamily="18" charset="0"/>
              </a:rPr>
              <a:t>Laboratory-based research</a:t>
            </a:r>
          </a:p>
        </p:txBody>
      </p:sp>
      <p:sp>
        <p:nvSpPr>
          <p:cNvPr id="3" name="Content Placeholder 2"/>
          <p:cNvSpPr>
            <a:spLocks noGrp="1"/>
          </p:cNvSpPr>
          <p:nvPr>
            <p:ph idx="1"/>
          </p:nvPr>
        </p:nvSpPr>
        <p:spPr>
          <a:xfrm>
            <a:off x="457200" y="914400"/>
            <a:ext cx="8229600" cy="5257800"/>
          </a:xfrm>
        </p:spPr>
        <p:txBody>
          <a:bodyPr>
            <a:noAutofit/>
          </a:bodyPr>
          <a:lstStyle/>
          <a:p>
            <a:pPr>
              <a:buFontTx/>
              <a:buChar char="-"/>
            </a:pPr>
            <a:r>
              <a:rPr lang="en-US" sz="2400" dirty="0" smtClean="0">
                <a:latin typeface="Times New Roman" pitchFamily="18" charset="0"/>
                <a:cs typeface="Times New Roman" pitchFamily="18" charset="0"/>
              </a:rPr>
              <a:t>Tanaka &amp; </a:t>
            </a:r>
            <a:r>
              <a:rPr lang="en-US" sz="2400" dirty="0">
                <a:latin typeface="Times New Roman" pitchFamily="18" charset="0"/>
                <a:cs typeface="Times New Roman" pitchFamily="18" charset="0"/>
              </a:rPr>
              <a:t>Farah (1993) found that people </a:t>
            </a:r>
            <a:r>
              <a:rPr lang="en-US" sz="2400" dirty="0" smtClean="0">
                <a:latin typeface="Times New Roman" pitchFamily="18" charset="0"/>
                <a:cs typeface="Times New Roman" pitchFamily="18" charset="0"/>
              </a:rPr>
              <a:t>were significantly more accurate </a:t>
            </a:r>
            <a:r>
              <a:rPr lang="en-US" sz="2400" dirty="0">
                <a:latin typeface="Times New Roman" pitchFamily="18" charset="0"/>
                <a:cs typeface="Times New Roman" pitchFamily="18" charset="0"/>
              </a:rPr>
              <a:t>in recognizing facial features when they appeared within the context of </a:t>
            </a:r>
            <a:r>
              <a:rPr lang="en-US" sz="2400" dirty="0" smtClean="0">
                <a:latin typeface="Times New Roman" pitchFamily="18" charset="0"/>
                <a:cs typeface="Times New Roman" pitchFamily="18" charset="0"/>
              </a:rPr>
              <a:t>a whole </a:t>
            </a:r>
            <a:r>
              <a:rPr lang="en-US" sz="2400" dirty="0">
                <a:latin typeface="Times New Roman" pitchFamily="18" charset="0"/>
                <a:cs typeface="Times New Roman" pitchFamily="18" charset="0"/>
              </a:rPr>
              <a:t>face, rather than in isolation.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contrast, when they judged houses, </a:t>
            </a:r>
            <a:r>
              <a:rPr lang="en-US" sz="2400" dirty="0" smtClean="0">
                <a:latin typeface="Times New Roman" pitchFamily="18" charset="0"/>
                <a:cs typeface="Times New Roman" pitchFamily="18" charset="0"/>
              </a:rPr>
              <a:t>they were </a:t>
            </a:r>
            <a:r>
              <a:rPr lang="en-US" sz="2400" dirty="0">
                <a:latin typeface="Times New Roman" pitchFamily="18" charset="0"/>
                <a:cs typeface="Times New Roman" pitchFamily="18" charset="0"/>
              </a:rPr>
              <a:t>just as accurate in recognizing an isolated house feature (such as a window) as </a:t>
            </a:r>
            <a:r>
              <a:rPr lang="en-US" sz="2400" dirty="0" smtClean="0">
                <a:latin typeface="Times New Roman" pitchFamily="18" charset="0"/>
                <a:cs typeface="Times New Roman" pitchFamily="18" charset="0"/>
              </a:rPr>
              <a:t>in recognizing </a:t>
            </a:r>
            <a:r>
              <a:rPr lang="en-US" sz="2400" dirty="0">
                <a:latin typeface="Times New Roman" pitchFamily="18" charset="0"/>
                <a:cs typeface="Times New Roman" pitchFamily="18" charset="0"/>
              </a:rPr>
              <a:t>house features within the context of a complete house</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We recognize </a:t>
            </a:r>
            <a:r>
              <a:rPr lang="en-US" sz="2400" dirty="0" smtClean="0">
                <a:latin typeface="Times New Roman" pitchFamily="18" charset="0"/>
                <a:cs typeface="Times New Roman" pitchFamily="18" charset="0"/>
              </a:rPr>
              <a:t>objects-such </a:t>
            </a:r>
            <a:r>
              <a:rPr lang="en-US" sz="2400" dirty="0">
                <a:latin typeface="Times New Roman" pitchFamily="18" charset="0"/>
                <a:cs typeface="Times New Roman" pitchFamily="18" charset="0"/>
              </a:rPr>
              <a:t>as </a:t>
            </a:r>
            <a:r>
              <a:rPr lang="en-US" sz="2400" dirty="0" smtClean="0">
                <a:latin typeface="Times New Roman" pitchFamily="18" charset="0"/>
                <a:cs typeface="Times New Roman" pitchFamily="18" charset="0"/>
              </a:rPr>
              <a:t>houses-by </a:t>
            </a:r>
            <a:r>
              <a:rPr lang="en-US" sz="2400" dirty="0">
                <a:latin typeface="Times New Roman" pitchFamily="18" charset="0"/>
                <a:cs typeface="Times New Roman" pitchFamily="18" charset="0"/>
              </a:rPr>
              <a:t>identifying the individualized </a:t>
            </a:r>
            <a:r>
              <a:rPr lang="en-US" sz="2400" dirty="0" smtClean="0">
                <a:latin typeface="Times New Roman" pitchFamily="18" charset="0"/>
                <a:cs typeface="Times New Roman" pitchFamily="18" charset="0"/>
              </a:rPr>
              <a:t>features that </a:t>
            </a:r>
            <a:r>
              <a:rPr lang="en-US" sz="2400" dirty="0">
                <a:latin typeface="Times New Roman" pitchFamily="18" charset="0"/>
                <a:cs typeface="Times New Roman" pitchFamily="18" charset="0"/>
              </a:rPr>
              <a:t>combine together to create these </a:t>
            </a:r>
            <a:r>
              <a:rPr lang="en-US" sz="2400" dirty="0" smtClean="0">
                <a:latin typeface="Times New Roman" pitchFamily="18" charset="0"/>
                <a:cs typeface="Times New Roman" pitchFamily="18" charset="0"/>
              </a:rPr>
              <a:t>objects.</a:t>
            </a:r>
          </a:p>
          <a:p>
            <a:pPr>
              <a:buFontTx/>
              <a:buChar char="-"/>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contrast, </a:t>
            </a:r>
            <a:r>
              <a:rPr lang="en-US" sz="2400" dirty="0" smtClean="0">
                <a:latin typeface="Times New Roman" pitchFamily="18" charset="0"/>
                <a:cs typeface="Times New Roman" pitchFamily="18" charset="0"/>
              </a:rPr>
              <a:t>we recognize </a:t>
            </a:r>
            <a:r>
              <a:rPr lang="en-US" sz="2400" dirty="0">
                <a:latin typeface="Times New Roman" pitchFamily="18" charset="0"/>
                <a:cs typeface="Times New Roman" pitchFamily="18" charset="0"/>
              </a:rPr>
              <a:t>faces on a holistic </a:t>
            </a:r>
            <a:r>
              <a:rPr lang="en-US" sz="2400" dirty="0" smtClean="0">
                <a:latin typeface="Times New Roman" pitchFamily="18" charset="0"/>
                <a:cs typeface="Times New Roman" pitchFamily="18" charset="0"/>
              </a:rPr>
              <a:t>basis-that </a:t>
            </a:r>
            <a:r>
              <a:rPr lang="en-US" sz="2400" dirty="0">
                <a:latin typeface="Times New Roman" pitchFamily="18" charset="0"/>
                <a:cs typeface="Times New Roman" pitchFamily="18" charset="0"/>
              </a:rPr>
              <a:t>is, in terms of their overall shape and structure.</a:t>
            </a:r>
          </a:p>
          <a:p>
            <a:pPr marL="0" indent="0">
              <a:buNone/>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05086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sz="3200" dirty="0" smtClean="0">
                <a:latin typeface="Times New Roman" pitchFamily="18" charset="0"/>
                <a:cs typeface="Times New Roman" pitchFamily="18" charset="0"/>
              </a:rPr>
              <a:t/>
            </a:r>
            <a:br>
              <a:rPr lang="en-US" sz="3200" dirty="0" smtClean="0">
                <a:latin typeface="Times New Roman" pitchFamily="18" charset="0"/>
                <a:cs typeface="Times New Roman" pitchFamily="18" charset="0"/>
              </a:rPr>
            </a:br>
            <a:r>
              <a:rPr lang="en-US" sz="3200" dirty="0" smtClean="0">
                <a:latin typeface="Times New Roman" pitchFamily="18" charset="0"/>
                <a:cs typeface="Times New Roman" pitchFamily="18" charset="0"/>
              </a:rPr>
              <a:t>Neuroscience </a:t>
            </a:r>
            <a:r>
              <a:rPr lang="en-US" sz="3200" dirty="0">
                <a:latin typeface="Times New Roman" pitchFamily="18" charset="0"/>
                <a:cs typeface="Times New Roman" pitchFamily="18" charset="0"/>
              </a:rPr>
              <a:t>research</a:t>
            </a:r>
            <a:br>
              <a:rPr lang="en-US" sz="3200" dirty="0">
                <a:latin typeface="Times New Roman" pitchFamily="18" charset="0"/>
                <a:cs typeface="Times New Roman" pitchFamily="18" charset="0"/>
              </a:rPr>
            </a:br>
            <a:endParaRPr lang="en-US" sz="3200" dirty="0"/>
          </a:p>
        </p:txBody>
      </p:sp>
      <p:sp>
        <p:nvSpPr>
          <p:cNvPr id="3" name="Content Placeholder 2"/>
          <p:cNvSpPr>
            <a:spLocks noGrp="1"/>
          </p:cNvSpPr>
          <p:nvPr>
            <p:ph idx="1"/>
          </p:nvPr>
        </p:nvSpPr>
        <p:spPr>
          <a:xfrm>
            <a:off x="457200" y="838200"/>
            <a:ext cx="8229600" cy="5562600"/>
          </a:xfrm>
        </p:spPr>
        <p:txBody>
          <a:bodyPr>
            <a:normAutofit fontScale="92500" lnSpcReduction="20000"/>
          </a:bodyPr>
          <a:lstStyle/>
          <a:p>
            <a:pPr>
              <a:buFontTx/>
              <a:buChar char="-"/>
            </a:pPr>
            <a:r>
              <a:rPr lang="en-US" sz="2400" dirty="0" smtClean="0">
                <a:latin typeface="Times New Roman" pitchFamily="18" charset="0"/>
                <a:cs typeface="Times New Roman" pitchFamily="18" charset="0"/>
              </a:rPr>
              <a:t>Neuroscience </a:t>
            </a:r>
            <a:r>
              <a:rPr lang="en-US" sz="2400" dirty="0">
                <a:latin typeface="Times New Roman" pitchFamily="18" charset="0"/>
                <a:cs typeface="Times New Roman" pitchFamily="18" charset="0"/>
              </a:rPr>
              <a:t>research on face recognition comes from people with brain </a:t>
            </a:r>
            <a:r>
              <a:rPr lang="en-US" sz="2400" dirty="0" smtClean="0">
                <a:latin typeface="Times New Roman" pitchFamily="18" charset="0"/>
                <a:cs typeface="Times New Roman" pitchFamily="18" charset="0"/>
              </a:rPr>
              <a:t>lesions. </a:t>
            </a:r>
            <a:r>
              <a:rPr lang="en-US" sz="2400" i="1" u="sng" dirty="0" smtClean="0">
                <a:latin typeface="Times New Roman" pitchFamily="18" charset="0"/>
                <a:cs typeface="Times New Roman" pitchFamily="18" charset="0"/>
              </a:rPr>
              <a:t>Brain </a:t>
            </a:r>
            <a:r>
              <a:rPr lang="en-US" sz="2400" i="1" u="sng" dirty="0">
                <a:latin typeface="Times New Roman" pitchFamily="18" charset="0"/>
                <a:cs typeface="Times New Roman" pitchFamily="18" charset="0"/>
              </a:rPr>
              <a:t>lesions</a:t>
            </a:r>
            <a:r>
              <a:rPr lang="en-US" sz="2400" dirty="0">
                <a:latin typeface="Times New Roman" pitchFamily="18" charset="0"/>
                <a:cs typeface="Times New Roman" pitchFamily="18" charset="0"/>
              </a:rPr>
              <a:t> refers to the destruction of tissue, most often by </a:t>
            </a:r>
            <a:r>
              <a:rPr lang="en-US" sz="2400" dirty="0" smtClean="0">
                <a:latin typeface="Times New Roman" pitchFamily="18" charset="0"/>
                <a:cs typeface="Times New Roman" pitchFamily="18" charset="0"/>
              </a:rPr>
              <a:t>strokes, tumors</a:t>
            </a:r>
            <a:r>
              <a:rPr lang="en-US" sz="2400" dirty="0">
                <a:latin typeface="Times New Roman" pitchFamily="18" charset="0"/>
                <a:cs typeface="Times New Roman" pitchFamily="18" charset="0"/>
              </a:rPr>
              <a:t>, or accidents. </a:t>
            </a:r>
            <a:endParaRPr lang="en-US" sz="2400" dirty="0" smtClean="0">
              <a:latin typeface="Times New Roman" pitchFamily="18" charset="0"/>
              <a:cs typeface="Times New Roman" pitchFamily="18" charset="0"/>
            </a:endParaRPr>
          </a:p>
          <a:p>
            <a:pPr>
              <a:buFontTx/>
              <a:buChar char="-"/>
            </a:pPr>
            <a:r>
              <a:rPr lang="en-US" sz="2400" dirty="0">
                <a:latin typeface="Times New Roman" pitchFamily="18" charset="0"/>
                <a:cs typeface="Times New Roman" pitchFamily="18" charset="0"/>
              </a:rPr>
              <a:t>McNeil </a:t>
            </a:r>
            <a:r>
              <a:rPr lang="en-US" sz="2400" dirty="0" smtClean="0">
                <a:latin typeface="Times New Roman" pitchFamily="18" charset="0"/>
                <a:cs typeface="Times New Roman" pitchFamily="18" charset="0"/>
              </a:rPr>
              <a:t>&amp; </a:t>
            </a:r>
            <a:r>
              <a:rPr lang="en-US" sz="2400" dirty="0">
                <a:latin typeface="Times New Roman" pitchFamily="18" charset="0"/>
                <a:cs typeface="Times New Roman" pitchFamily="18" charset="0"/>
              </a:rPr>
              <a:t>Warrington (1993) studied a </a:t>
            </a:r>
            <a:r>
              <a:rPr lang="en-US" sz="2400" dirty="0" smtClean="0">
                <a:latin typeface="Times New Roman" pitchFamily="18" charset="0"/>
                <a:cs typeface="Times New Roman" pitchFamily="18" charset="0"/>
              </a:rPr>
              <a:t>professional man </a:t>
            </a:r>
            <a:r>
              <a:rPr lang="en-US" sz="2400" dirty="0">
                <a:latin typeface="Times New Roman" pitchFamily="18" charset="0"/>
                <a:cs typeface="Times New Roman" pitchFamily="18" charset="0"/>
              </a:rPr>
              <a:t>who lost his ability to recognize human faces after he had experienced </a:t>
            </a:r>
            <a:r>
              <a:rPr lang="en-US" sz="2400" dirty="0" smtClean="0">
                <a:latin typeface="Times New Roman" pitchFamily="18" charset="0"/>
                <a:cs typeface="Times New Roman" pitchFamily="18" charset="0"/>
              </a:rPr>
              <a:t>several strokes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He began </a:t>
            </a:r>
            <a:r>
              <a:rPr lang="en-US" sz="2400" dirty="0">
                <a:latin typeface="Times New Roman" pitchFamily="18" charset="0"/>
                <a:cs typeface="Times New Roman" pitchFamily="18" charset="0"/>
              </a:rPr>
              <a:t>to raise </a:t>
            </a:r>
            <a:r>
              <a:rPr lang="en-US" sz="2400" dirty="0" smtClean="0">
                <a:latin typeface="Times New Roman" pitchFamily="18" charset="0"/>
                <a:cs typeface="Times New Roman" pitchFamily="18" charset="0"/>
              </a:rPr>
              <a:t>sheep. Amazingly</a:t>
            </a:r>
            <a:r>
              <a:rPr lang="en-US" sz="2400" dirty="0">
                <a:latin typeface="Times New Roman" pitchFamily="18" charset="0"/>
                <a:cs typeface="Times New Roman" pitchFamily="18" charset="0"/>
              </a:rPr>
              <a:t>, he could recognize many of his sheep’s faces, even though he </a:t>
            </a:r>
            <a:r>
              <a:rPr lang="en-US" sz="2400" dirty="0" smtClean="0">
                <a:latin typeface="Times New Roman" pitchFamily="18" charset="0"/>
                <a:cs typeface="Times New Roman" pitchFamily="18" charset="0"/>
              </a:rPr>
              <a:t>still could not recognize human faces.</a:t>
            </a:r>
          </a:p>
          <a:p>
            <a:pPr>
              <a:buFontTx/>
              <a:buChar char="-"/>
            </a:pPr>
            <a:r>
              <a:rPr lang="en-US" sz="2400" dirty="0" smtClean="0">
                <a:latin typeface="Times New Roman" pitchFamily="18" charset="0"/>
                <a:cs typeface="Times New Roman" pitchFamily="18" charset="0"/>
              </a:rPr>
              <a:t>‘Prosopagnosia’ </a:t>
            </a:r>
            <a:r>
              <a:rPr lang="en-US" sz="2400" dirty="0">
                <a:latin typeface="Times New Roman" pitchFamily="18" charset="0"/>
                <a:cs typeface="Times New Roman" pitchFamily="18" charset="0"/>
              </a:rPr>
              <a:t>is a condition in </a:t>
            </a:r>
            <a:r>
              <a:rPr lang="en-US" sz="2400" dirty="0" smtClean="0">
                <a:latin typeface="Times New Roman" pitchFamily="18" charset="0"/>
                <a:cs typeface="Times New Roman" pitchFamily="18" charset="0"/>
              </a:rPr>
              <a:t>which people </a:t>
            </a:r>
            <a:r>
              <a:rPr lang="en-US" sz="2400" dirty="0">
                <a:latin typeface="Times New Roman" pitchFamily="18" charset="0"/>
                <a:cs typeface="Times New Roman" pitchFamily="18" charset="0"/>
              </a:rPr>
              <a:t>cannot recognize human faces visually, though they perceive other objects </a:t>
            </a:r>
            <a:r>
              <a:rPr lang="en-US" sz="2400" dirty="0" smtClean="0">
                <a:latin typeface="Times New Roman" pitchFamily="18" charset="0"/>
                <a:cs typeface="Times New Roman" pitchFamily="18" charset="0"/>
              </a:rPr>
              <a:t>relatively normally </a:t>
            </a:r>
            <a:r>
              <a:rPr lang="en-US" sz="2400" dirty="0">
                <a:latin typeface="Times New Roman" pitchFamily="18" charset="0"/>
                <a:cs typeface="Times New Roman" pitchFamily="18" charset="0"/>
              </a:rPr>
              <a:t>(Farah, 2004</a:t>
            </a:r>
            <a:r>
              <a:rPr lang="en-US" sz="2400" dirty="0" smtClean="0">
                <a:latin typeface="Times New Roman" pitchFamily="18" charset="0"/>
                <a:cs typeface="Times New Roman" pitchFamily="18" charset="0"/>
              </a:rPr>
              <a:t>).</a:t>
            </a:r>
          </a:p>
          <a:p>
            <a:pPr>
              <a:buFontTx/>
              <a:buChar char="-"/>
            </a:pPr>
            <a:r>
              <a:rPr lang="en-US" sz="2400" dirty="0">
                <a:latin typeface="Times New Roman" pitchFamily="18" charset="0"/>
                <a:cs typeface="Times New Roman" pitchFamily="18" charset="0"/>
              </a:rPr>
              <a:t>Many neuroscience case studies show that individuals with prosopagnosia can </a:t>
            </a:r>
            <a:r>
              <a:rPr lang="en-US" sz="2400" dirty="0" smtClean="0">
                <a:latin typeface="Times New Roman" pitchFamily="18" charset="0"/>
                <a:cs typeface="Times New Roman" pitchFamily="18" charset="0"/>
              </a:rPr>
              <a:t>easily recognize </a:t>
            </a:r>
            <a:r>
              <a:rPr lang="en-US" sz="2400" dirty="0">
                <a:latin typeface="Times New Roman" pitchFamily="18" charset="0"/>
                <a:cs typeface="Times New Roman" pitchFamily="18" charset="0"/>
              </a:rPr>
              <a:t>common objects.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example, a man with prosopagnosia may </a:t>
            </a:r>
            <a:r>
              <a:rPr lang="en-US" sz="2400" dirty="0" smtClean="0">
                <a:latin typeface="Times New Roman" pitchFamily="18" charset="0"/>
                <a:cs typeface="Times New Roman" pitchFamily="18" charset="0"/>
              </a:rPr>
              <a:t>quickly identify </a:t>
            </a:r>
            <a:r>
              <a:rPr lang="en-US" sz="2400" dirty="0">
                <a:latin typeface="Times New Roman" pitchFamily="18" charset="0"/>
                <a:cs typeface="Times New Roman" pitchFamily="18" charset="0"/>
              </a:rPr>
              <a:t>a chair, a coffee cup, or a sweater. He may even look at a woman’s smiling </a:t>
            </a:r>
            <a:r>
              <a:rPr lang="en-US" sz="2400" dirty="0" smtClean="0">
                <a:latin typeface="Times New Roman" pitchFamily="18" charset="0"/>
                <a:cs typeface="Times New Roman" pitchFamily="18" charset="0"/>
              </a:rPr>
              <a:t>face and </a:t>
            </a:r>
            <a:r>
              <a:rPr lang="en-US" sz="2400" dirty="0">
                <a:latin typeface="Times New Roman" pitchFamily="18" charset="0"/>
                <a:cs typeface="Times New Roman" pitchFamily="18" charset="0"/>
              </a:rPr>
              <a:t>report that she looks happy. However, he may fail to recognize that this woman </a:t>
            </a:r>
            <a:r>
              <a:rPr lang="en-US" sz="2400" dirty="0" smtClean="0">
                <a:latin typeface="Times New Roman" pitchFamily="18" charset="0"/>
                <a:cs typeface="Times New Roman" pitchFamily="18" charset="0"/>
              </a:rPr>
              <a:t>is his </a:t>
            </a:r>
            <a:r>
              <a:rPr lang="en-US" sz="2400" dirty="0">
                <a:latin typeface="Times New Roman" pitchFamily="18" charset="0"/>
                <a:cs typeface="Times New Roman" pitchFamily="18" charset="0"/>
              </a:rPr>
              <a:t>own wife (Farah, 2004; Palmer, 1999).</a:t>
            </a:r>
          </a:p>
        </p:txBody>
      </p:sp>
    </p:spTree>
    <p:extLst>
      <p:ext uri="{BB962C8B-B14F-4D97-AF65-F5344CB8AC3E}">
        <p14:creationId xmlns:p14="http://schemas.microsoft.com/office/powerpoint/2010/main" val="2396942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3200" dirty="0">
                <a:latin typeface="Times New Roman" pitchFamily="18" charset="0"/>
                <a:cs typeface="Times New Roman" pitchFamily="18" charset="0"/>
              </a:rPr>
              <a:t>Applied </a:t>
            </a:r>
            <a:r>
              <a:rPr lang="en-US" sz="3200" dirty="0" smtClean="0">
                <a:latin typeface="Times New Roman" pitchFamily="18" charset="0"/>
                <a:cs typeface="Times New Roman" pitchFamily="18" charset="0"/>
              </a:rPr>
              <a:t>research</a:t>
            </a:r>
            <a:endParaRPr lang="en-US" sz="3200" dirty="0"/>
          </a:p>
        </p:txBody>
      </p:sp>
      <p:sp>
        <p:nvSpPr>
          <p:cNvPr id="3" name="Content Placeholder 2"/>
          <p:cNvSpPr>
            <a:spLocks noGrp="1"/>
          </p:cNvSpPr>
          <p:nvPr>
            <p:ph idx="1"/>
          </p:nvPr>
        </p:nvSpPr>
        <p:spPr>
          <a:xfrm>
            <a:off x="457200" y="1066800"/>
            <a:ext cx="8229600" cy="5059363"/>
          </a:xfrm>
        </p:spPr>
        <p:txBody>
          <a:bodyPr>
            <a:normAutofit fontScale="92500" lnSpcReduction="20000"/>
          </a:bodyPr>
          <a:lstStyle/>
          <a:p>
            <a:pPr>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applied research on face recognition focuses on real-life </a:t>
            </a:r>
            <a:r>
              <a:rPr lang="en-US" sz="2400" dirty="0" smtClean="0">
                <a:latin typeface="Times New Roman" pitchFamily="18" charset="0"/>
                <a:cs typeface="Times New Roman" pitchFamily="18" charset="0"/>
              </a:rPr>
              <a:t>situations that </a:t>
            </a:r>
            <a:r>
              <a:rPr lang="en-US" sz="2400" dirty="0">
                <a:latin typeface="Times New Roman" pitchFamily="18" charset="0"/>
                <a:cs typeface="Times New Roman" pitchFamily="18" charset="0"/>
              </a:rPr>
              <a:t>assess our ability to recognize people’s </a:t>
            </a:r>
            <a:r>
              <a:rPr lang="en-US" sz="2400" dirty="0" smtClean="0">
                <a:latin typeface="Times New Roman" pitchFamily="18" charset="0"/>
                <a:cs typeface="Times New Roman" pitchFamily="18" charset="0"/>
              </a:rPr>
              <a:t>faces.</a:t>
            </a:r>
          </a:p>
          <a:p>
            <a:pPr>
              <a:buFontTx/>
              <a:buChar char="-"/>
            </a:pPr>
            <a:r>
              <a:rPr lang="en-US" sz="2400" dirty="0" smtClean="0">
                <a:latin typeface="Times New Roman" pitchFamily="18" charset="0"/>
                <a:cs typeface="Times New Roman" pitchFamily="18" charset="0"/>
              </a:rPr>
              <a:t>Kemp et al., </a:t>
            </a:r>
            <a:r>
              <a:rPr lang="en-US" sz="2400" dirty="0">
                <a:latin typeface="Times New Roman" pitchFamily="18" charset="0"/>
                <a:cs typeface="Times New Roman" pitchFamily="18" charset="0"/>
              </a:rPr>
              <a:t>(1997) studied the accuracy of supermarket cashiers </a:t>
            </a:r>
            <a:r>
              <a:rPr lang="en-US" sz="2400" dirty="0" smtClean="0">
                <a:latin typeface="Times New Roman" pitchFamily="18" charset="0"/>
                <a:cs typeface="Times New Roman" pitchFamily="18" charset="0"/>
              </a:rPr>
              <a:t>who had </a:t>
            </a:r>
            <a:r>
              <a:rPr lang="en-US" sz="2400" dirty="0">
                <a:latin typeface="Times New Roman" pitchFamily="18" charset="0"/>
                <a:cs typeface="Times New Roman" pitchFamily="18" charset="0"/>
              </a:rPr>
              <a:t>been instructed to make judgments about ID photos. Specifically, </a:t>
            </a:r>
            <a:r>
              <a:rPr lang="en-US" sz="2400" dirty="0" smtClean="0">
                <a:latin typeface="Times New Roman" pitchFamily="18" charset="0"/>
                <a:cs typeface="Times New Roman" pitchFamily="18" charset="0"/>
              </a:rPr>
              <a:t>undergraduate students </a:t>
            </a:r>
            <a:r>
              <a:rPr lang="en-US" sz="2400" dirty="0">
                <a:latin typeface="Times New Roman" pitchFamily="18" charset="0"/>
                <a:cs typeface="Times New Roman" pitchFamily="18" charset="0"/>
              </a:rPr>
              <a:t>were given credit cards that showed a 1'' × 1'' color </a:t>
            </a:r>
            <a:r>
              <a:rPr lang="en-US" sz="2400" dirty="0" smtClean="0">
                <a:latin typeface="Times New Roman" pitchFamily="18" charset="0"/>
                <a:cs typeface="Times New Roman" pitchFamily="18" charset="0"/>
              </a:rPr>
              <a:t>photo.</a:t>
            </a:r>
          </a:p>
          <a:p>
            <a:pPr>
              <a:buFontTx/>
              <a:buChar char="-"/>
            </a:pPr>
            <a:r>
              <a:rPr lang="en-US" sz="2400" dirty="0" smtClean="0">
                <a:latin typeface="Times New Roman" pitchFamily="18" charset="0"/>
                <a:cs typeface="Times New Roman" pitchFamily="18" charset="0"/>
              </a:rPr>
              <a:t>Each </a:t>
            </a:r>
            <a:r>
              <a:rPr lang="en-US" sz="2400" dirty="0">
                <a:latin typeface="Times New Roman" pitchFamily="18" charset="0"/>
                <a:cs typeface="Times New Roman" pitchFamily="18" charset="0"/>
              </a:rPr>
              <a:t>student </a:t>
            </a:r>
            <a:r>
              <a:rPr lang="en-US" sz="2400" dirty="0" smtClean="0">
                <a:latin typeface="Times New Roman" pitchFamily="18" charset="0"/>
                <a:cs typeface="Times New Roman" pitchFamily="18" charset="0"/>
              </a:rPr>
              <a:t>was told </a:t>
            </a:r>
            <a:r>
              <a:rPr lang="en-US" sz="2400" dirty="0">
                <a:latin typeface="Times New Roman" pitchFamily="18" charset="0"/>
                <a:cs typeface="Times New Roman" pitchFamily="18" charset="0"/>
              </a:rPr>
              <a:t>to select some items at a supermarket and then present his or her credit card to </a:t>
            </a:r>
            <a:r>
              <a:rPr lang="en-US" sz="2400" dirty="0" smtClean="0">
                <a:latin typeface="Times New Roman" pitchFamily="18" charset="0"/>
                <a:cs typeface="Times New Roman" pitchFamily="18" charset="0"/>
              </a:rPr>
              <a:t>the cashier</a:t>
            </a:r>
            <a:r>
              <a:rPr lang="en-US" sz="2400" dirty="0">
                <a:latin typeface="Times New Roman" pitchFamily="18" charset="0"/>
                <a:cs typeface="Times New Roman" pitchFamily="18" charset="0"/>
              </a:rPr>
              <a:t>. The cashier could then decide whether to accept or reject the credit </a:t>
            </a:r>
            <a:r>
              <a:rPr lang="en-US" sz="2400" dirty="0" smtClean="0">
                <a:latin typeface="Times New Roman" pitchFamily="18" charset="0"/>
                <a:cs typeface="Times New Roman" pitchFamily="18" charset="0"/>
              </a:rPr>
              <a:t>card.</a:t>
            </a:r>
          </a:p>
          <a:p>
            <a:pPr>
              <a:buFontTx/>
              <a:buChar char="-"/>
            </a:pP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students carried a credit card that showed their own photo, the cashiers </a:t>
            </a:r>
            <a:r>
              <a:rPr lang="en-US" sz="2400" dirty="0" smtClean="0">
                <a:latin typeface="Times New Roman" pitchFamily="18" charset="0"/>
                <a:cs typeface="Times New Roman" pitchFamily="18" charset="0"/>
              </a:rPr>
              <a:t>correctly accepted </a:t>
            </a:r>
            <a:r>
              <a:rPr lang="en-US" sz="2400" dirty="0">
                <a:latin typeface="Times New Roman" pitchFamily="18" charset="0"/>
                <a:cs typeface="Times New Roman" pitchFamily="18" charset="0"/>
              </a:rPr>
              <a:t>the card 93% of the time.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However</a:t>
            </a:r>
            <a:r>
              <a:rPr lang="en-US" sz="2400" dirty="0">
                <a:latin typeface="Times New Roman" pitchFamily="18" charset="0"/>
                <a:cs typeface="Times New Roman" pitchFamily="18" charset="0"/>
              </a:rPr>
              <a:t>, when students carried a card </a:t>
            </a:r>
            <a:r>
              <a:rPr lang="en-US" sz="2400" dirty="0" smtClean="0">
                <a:latin typeface="Times New Roman" pitchFamily="18" charset="0"/>
                <a:cs typeface="Times New Roman" pitchFamily="18" charset="0"/>
              </a:rPr>
              <a:t>that showed </a:t>
            </a:r>
            <a:r>
              <a:rPr lang="en-US" sz="2400" dirty="0">
                <a:latin typeface="Times New Roman" pitchFamily="18" charset="0"/>
                <a:cs typeface="Times New Roman" pitchFamily="18" charset="0"/>
              </a:rPr>
              <a:t>a photo of another </a:t>
            </a:r>
            <a:r>
              <a:rPr lang="en-US" sz="2400" dirty="0" smtClean="0">
                <a:latin typeface="Times New Roman" pitchFamily="18" charset="0"/>
                <a:cs typeface="Times New Roman" pitchFamily="18" charset="0"/>
              </a:rPr>
              <a:t>person- who </a:t>
            </a:r>
            <a:r>
              <a:rPr lang="en-US" sz="2400" dirty="0">
                <a:latin typeface="Times New Roman" pitchFamily="18" charset="0"/>
                <a:cs typeface="Times New Roman" pitchFamily="18" charset="0"/>
              </a:rPr>
              <a:t>looked fairly </a:t>
            </a:r>
            <a:r>
              <a:rPr lang="en-US" sz="2400" dirty="0" smtClean="0">
                <a:latin typeface="Times New Roman" pitchFamily="18" charset="0"/>
                <a:cs typeface="Times New Roman" pitchFamily="18" charset="0"/>
              </a:rPr>
              <a:t>similar- they </a:t>
            </a:r>
            <a:r>
              <a:rPr lang="en-US" sz="2400" dirty="0">
                <a:latin typeface="Times New Roman" pitchFamily="18" charset="0"/>
                <a:cs typeface="Times New Roman" pitchFamily="18" charset="0"/>
              </a:rPr>
              <a:t>correctly </a:t>
            </a:r>
            <a:r>
              <a:rPr lang="en-US" sz="2400" dirty="0" smtClean="0">
                <a:latin typeface="Times New Roman" pitchFamily="18" charset="0"/>
                <a:cs typeface="Times New Roman" pitchFamily="18" charset="0"/>
              </a:rPr>
              <a:t>rejected the </a:t>
            </a:r>
            <a:r>
              <a:rPr lang="en-US" sz="2400" dirty="0">
                <a:latin typeface="Times New Roman" pitchFamily="18" charset="0"/>
                <a:cs typeface="Times New Roman" pitchFamily="18" charset="0"/>
              </a:rPr>
              <a:t>photo only 36% of the time.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other words, they let someone with an </a:t>
            </a:r>
            <a:r>
              <a:rPr lang="en-US" sz="2400" dirty="0" smtClean="0">
                <a:latin typeface="Times New Roman" pitchFamily="18" charset="0"/>
                <a:cs typeface="Times New Roman" pitchFamily="18" charset="0"/>
              </a:rPr>
              <a:t>incorrect photo </a:t>
            </a:r>
            <a:r>
              <a:rPr lang="en-US" sz="2400" dirty="0">
                <a:latin typeface="Times New Roman" pitchFamily="18" charset="0"/>
                <a:cs typeface="Times New Roman" pitchFamily="18" charset="0"/>
              </a:rPr>
              <a:t>ID slip </a:t>
            </a:r>
            <a:r>
              <a:rPr lang="en-US" sz="2400" dirty="0" smtClean="0">
                <a:latin typeface="Times New Roman" pitchFamily="18" charset="0"/>
                <a:cs typeface="Times New Roman" pitchFamily="18" charset="0"/>
              </a:rPr>
              <a:t>pass </a:t>
            </a:r>
            <a:r>
              <a:rPr lang="en-US" sz="2400" dirty="0">
                <a:latin typeface="Times New Roman" pitchFamily="18" charset="0"/>
                <a:cs typeface="Times New Roman" pitchFamily="18" charset="0"/>
              </a:rPr>
              <a:t>them 64% of the </a:t>
            </a:r>
            <a:r>
              <a:rPr lang="en-US" sz="2400" dirty="0" smtClean="0">
                <a:latin typeface="Times New Roman" pitchFamily="18" charset="0"/>
                <a:cs typeface="Times New Roman" pitchFamily="18" charset="0"/>
              </a:rPr>
              <a:t>time.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576497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latin typeface="Times New Roman" pitchFamily="18" charset="0"/>
                <a:cs typeface="Times New Roman" pitchFamily="18" charset="0"/>
              </a:rPr>
              <a:t>Speech Perception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a:bodyPr>
          <a:lstStyle/>
          <a:p>
            <a:pPr>
              <a:buFontTx/>
              <a:buChar char="-"/>
            </a:pPr>
            <a:r>
              <a:rPr lang="en-US" sz="2400" dirty="0" smtClean="0">
                <a:latin typeface="Times New Roman" pitchFamily="18" charset="0"/>
                <a:cs typeface="Times New Roman" pitchFamily="18" charset="0"/>
              </a:rPr>
              <a:t>During speech perception, your auditory system record the sound vibrations generated by someone talking; then the system translate</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these vibrations into a sequence of sounds that you perceive to be speech. </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Adults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who speak English produce about 15 sounds every second (</a:t>
            </a:r>
            <a:r>
              <a:rPr lang="en-US" sz="2400" dirty="0" err="1" smtClean="0">
                <a:latin typeface="Times New Roman" pitchFamily="18" charset="0"/>
                <a:cs typeface="Times New Roman" pitchFamily="18" charset="0"/>
              </a:rPr>
              <a:t>Kuhl</a:t>
            </a:r>
            <a:r>
              <a:rPr lang="en-US" sz="2400" dirty="0" smtClean="0">
                <a:latin typeface="Times New Roman" pitchFamily="18" charset="0"/>
                <a:cs typeface="Times New Roman" pitchFamily="18" charset="0"/>
              </a:rPr>
              <a:t>, 1994). </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In order to perceive a word, you must distinguish the sound pattern of one word from the tens of thousands of irrelevant words that are stored in your memory.</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750428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74638"/>
            <a:ext cx="8229600" cy="715962"/>
          </a:xfrm>
        </p:spPr>
        <p:txBody>
          <a:bodyPr>
            <a:normAutofit/>
          </a:bodyPr>
          <a:lstStyle/>
          <a:p>
            <a:pPr eaLnBrk="1" hangingPunct="1"/>
            <a:r>
              <a:rPr lang="en-US" sz="3200" dirty="0" smtClean="0">
                <a:latin typeface="Times New Roman" pitchFamily="18" charset="0"/>
                <a:cs typeface="Times New Roman" pitchFamily="18" charset="0"/>
              </a:rPr>
              <a:t>Speech Perception</a:t>
            </a:r>
          </a:p>
        </p:txBody>
      </p:sp>
      <p:sp>
        <p:nvSpPr>
          <p:cNvPr id="5123" name="Rectangle 3"/>
          <p:cNvSpPr>
            <a:spLocks noGrp="1" noChangeArrowheads="1"/>
          </p:cNvSpPr>
          <p:nvPr>
            <p:ph type="body" idx="1"/>
          </p:nvPr>
        </p:nvSpPr>
        <p:spPr>
          <a:xfrm>
            <a:off x="457200" y="1447801"/>
            <a:ext cx="4800600" cy="3657600"/>
          </a:xfrm>
        </p:spPr>
        <p:txBody>
          <a:bodyPr/>
          <a:lstStyle/>
          <a:p>
            <a:pPr eaLnBrk="1" hangingPunct="1">
              <a:lnSpc>
                <a:spcPct val="80000"/>
              </a:lnSpc>
            </a:pPr>
            <a:r>
              <a:rPr lang="en-US" sz="2800" dirty="0" smtClean="0">
                <a:latin typeface="Times New Roman" pitchFamily="18" charset="0"/>
                <a:cs typeface="Times New Roman" pitchFamily="18" charset="0"/>
              </a:rPr>
              <a:t>How do we perceive speech?</a:t>
            </a:r>
          </a:p>
          <a:p>
            <a:pPr lvl="1" eaLnBrk="1" hangingPunct="1">
              <a:lnSpc>
                <a:spcPct val="80000"/>
              </a:lnSpc>
            </a:pPr>
            <a:r>
              <a:rPr lang="en-US" sz="2400" dirty="0" smtClean="0">
                <a:latin typeface="Times New Roman" pitchFamily="18" charset="0"/>
                <a:cs typeface="Times New Roman" pitchFamily="18" charset="0"/>
              </a:rPr>
              <a:t>Individual sounds (phonemes)?</a:t>
            </a:r>
          </a:p>
          <a:p>
            <a:pPr lvl="1" eaLnBrk="1" hangingPunct="1">
              <a:lnSpc>
                <a:spcPct val="80000"/>
              </a:lnSpc>
            </a:pPr>
            <a:r>
              <a:rPr lang="en-US" sz="2400" dirty="0" smtClean="0">
                <a:latin typeface="Times New Roman" pitchFamily="18" charset="0"/>
                <a:cs typeface="Times New Roman" pitchFamily="18" charset="0"/>
              </a:rPr>
              <a:t>Syllables?</a:t>
            </a:r>
          </a:p>
          <a:p>
            <a:pPr lvl="1" eaLnBrk="1" hangingPunct="1">
              <a:lnSpc>
                <a:spcPct val="80000"/>
              </a:lnSpc>
            </a:pPr>
            <a:r>
              <a:rPr lang="en-US" sz="2400" dirty="0" smtClean="0">
                <a:latin typeface="Times New Roman" pitchFamily="18" charset="0"/>
                <a:cs typeface="Times New Roman" pitchFamily="18" charset="0"/>
              </a:rPr>
              <a:t>Words?</a:t>
            </a:r>
          </a:p>
          <a:p>
            <a:pPr lvl="1" eaLnBrk="1" hangingPunct="1">
              <a:lnSpc>
                <a:spcPct val="80000"/>
              </a:lnSpc>
            </a:pPr>
            <a:r>
              <a:rPr lang="en-US" sz="2400" dirty="0" smtClean="0">
                <a:latin typeface="Times New Roman" pitchFamily="18" charset="0"/>
                <a:cs typeface="Times New Roman" pitchFamily="18" charset="0"/>
              </a:rPr>
              <a:t>Sentences?</a:t>
            </a:r>
          </a:p>
        </p:txBody>
      </p:sp>
      <p:pic>
        <p:nvPicPr>
          <p:cNvPr id="5124" name="Picture 5" descr="http://www.neurosciencemarketing.com/blog/wp-content/photos/listening.jpg"/>
          <p:cNvPicPr>
            <a:picLocks noChangeAspect="1" noChangeArrowheads="1"/>
          </p:cNvPicPr>
          <p:nvPr/>
        </p:nvPicPr>
        <p:blipFill>
          <a:blip r:embed="rId2">
            <a:lum bright="10000"/>
            <a:extLst>
              <a:ext uri="{28A0092B-C50C-407E-A947-70E740481C1C}">
                <a14:useLocalDpi xmlns:a14="http://schemas.microsoft.com/office/drawing/2010/main" val="0"/>
              </a:ext>
            </a:extLst>
          </a:blip>
          <a:srcRect l="16901" r="17371"/>
          <a:stretch>
            <a:fillRect/>
          </a:stretch>
        </p:blipFill>
        <p:spPr bwMode="auto">
          <a:xfrm>
            <a:off x="5742132" y="1447800"/>
            <a:ext cx="31781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5686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buFontTx/>
              <a:buChar char="-"/>
            </a:pPr>
            <a:r>
              <a:rPr lang="en-US" sz="2400" b="1" i="1" dirty="0" smtClean="0">
                <a:latin typeface="Times New Roman" pitchFamily="18" charset="0"/>
                <a:cs typeface="Times New Roman" pitchFamily="18" charset="0"/>
              </a:rPr>
              <a:t>Phoneme</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is </a:t>
            </a:r>
            <a:r>
              <a:rPr lang="en-US" sz="2400" dirty="0">
                <a:latin typeface="Times New Roman" pitchFamily="18" charset="0"/>
                <a:cs typeface="Times New Roman" pitchFamily="18" charset="0"/>
              </a:rPr>
              <a:t>the smallest distinctive sound </a:t>
            </a:r>
            <a:r>
              <a:rPr lang="en-US" sz="2400" dirty="0" smtClean="0">
                <a:latin typeface="Times New Roman" pitchFamily="18" charset="0"/>
                <a:cs typeface="Times New Roman" pitchFamily="18" charset="0"/>
              </a:rPr>
              <a:t>unit of spoken language. </a:t>
            </a:r>
          </a:p>
          <a:p>
            <a:pPr>
              <a:buFontTx/>
              <a:buChar char="-"/>
            </a:pPr>
            <a:r>
              <a:rPr lang="en-US" sz="2400" dirty="0" smtClean="0">
                <a:latin typeface="Times New Roman" pitchFamily="18" charset="0"/>
                <a:cs typeface="Times New Roman" pitchFamily="18" charset="0"/>
              </a:rPr>
              <a:t>To </a:t>
            </a:r>
            <a:r>
              <a:rPr lang="en-US" sz="2400" dirty="0">
                <a:latin typeface="Times New Roman" pitchFamily="18" charset="0"/>
                <a:cs typeface="Times New Roman" pitchFamily="18" charset="0"/>
              </a:rPr>
              <a:t>say </a:t>
            </a:r>
            <a:r>
              <a:rPr lang="en-US" sz="2400" b="1" i="1" dirty="0">
                <a:latin typeface="Times New Roman" pitchFamily="18" charset="0"/>
                <a:cs typeface="Times New Roman" pitchFamily="18" charset="0"/>
              </a:rPr>
              <a:t>bat </a:t>
            </a:r>
            <a:r>
              <a:rPr lang="en-US" sz="2400" dirty="0">
                <a:latin typeface="Times New Roman" pitchFamily="18" charset="0"/>
                <a:cs typeface="Times New Roman" pitchFamily="18" charset="0"/>
              </a:rPr>
              <a:t>we utter the phonemes </a:t>
            </a:r>
            <a:r>
              <a:rPr lang="en-US" sz="2400" b="1" i="1" dirty="0">
                <a:latin typeface="Times New Roman" pitchFamily="18" charset="0"/>
                <a:cs typeface="Times New Roman" pitchFamily="18" charset="0"/>
              </a:rPr>
              <a:t>b, a, </a:t>
            </a:r>
            <a:r>
              <a:rPr lang="en-US" sz="2400" dirty="0">
                <a:latin typeface="Times New Roman" pitchFamily="18" charset="0"/>
                <a:cs typeface="Times New Roman" pitchFamily="18" charset="0"/>
              </a:rPr>
              <a:t>and </a:t>
            </a:r>
            <a:r>
              <a:rPr lang="en-US" sz="2400" b="1" i="1" dirty="0">
                <a:latin typeface="Times New Roman" pitchFamily="18" charset="0"/>
                <a:cs typeface="Times New Roman" pitchFamily="18" charset="0"/>
              </a:rPr>
              <a:t>t.</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Linguists </a:t>
            </a:r>
            <a:r>
              <a:rPr lang="en-US" sz="2400" dirty="0">
                <a:latin typeface="Times New Roman" pitchFamily="18" charset="0"/>
                <a:cs typeface="Times New Roman" pitchFamily="18" charset="0"/>
              </a:rPr>
              <a:t>surveying nearly 500 languages have identified 869 different phonemes in human speech (Holt, 2002; </a:t>
            </a:r>
            <a:r>
              <a:rPr lang="en-US" sz="2400" dirty="0" err="1">
                <a:latin typeface="Times New Roman" pitchFamily="18" charset="0"/>
                <a:cs typeface="Times New Roman" pitchFamily="18" charset="0"/>
              </a:rPr>
              <a:t>Maddieson</a:t>
            </a:r>
            <a:r>
              <a:rPr lang="en-US" sz="2400" dirty="0">
                <a:latin typeface="Times New Roman" pitchFamily="18" charset="0"/>
                <a:cs typeface="Times New Roman" pitchFamily="18" charset="0"/>
              </a:rPr>
              <a:t>, (1984).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No </a:t>
            </a:r>
            <a:r>
              <a:rPr lang="en-US" sz="2400" dirty="0">
                <a:latin typeface="Times New Roman" pitchFamily="18" charset="0"/>
                <a:cs typeface="Times New Roman" pitchFamily="18" charset="0"/>
              </a:rPr>
              <a:t>one language uses all of them. English uses about </a:t>
            </a:r>
            <a:r>
              <a:rPr lang="en-US" sz="2400" dirty="0" smtClean="0">
                <a:latin typeface="Times New Roman" pitchFamily="18" charset="0"/>
                <a:cs typeface="Times New Roman" pitchFamily="18" charset="0"/>
              </a:rPr>
              <a:t>40 to 45.</a:t>
            </a:r>
          </a:p>
          <a:p>
            <a:pPr>
              <a:buFontTx/>
              <a:buChar char="-"/>
            </a:pPr>
            <a:r>
              <a:rPr lang="en-US" sz="2400" b="1" dirty="0" smtClean="0">
                <a:latin typeface="Times New Roman" pitchFamily="18" charset="0"/>
                <a:cs typeface="Times New Roman" pitchFamily="18" charset="0"/>
              </a:rPr>
              <a:t>Syllable</a:t>
            </a:r>
            <a:r>
              <a:rPr lang="en-US" sz="2400" dirty="0" smtClean="0">
                <a:latin typeface="Times New Roman" pitchFamily="18" charset="0"/>
                <a:cs typeface="Times New Roman" pitchFamily="18" charset="0"/>
              </a:rPr>
              <a:t>- basic unit of speech generally containing only one vowel sound with or without surrounding consonants, forming the whole or a part of a word. </a:t>
            </a:r>
          </a:p>
          <a:p>
            <a:pPr>
              <a:buFontTx/>
              <a:buChar char="-"/>
            </a:pPr>
            <a:r>
              <a:rPr lang="en-US" sz="2400" dirty="0" smtClean="0">
                <a:latin typeface="Times New Roman" pitchFamily="18" charset="0"/>
                <a:cs typeface="Times New Roman" pitchFamily="18" charset="0"/>
              </a:rPr>
              <a:t>The word basic contains two syllables (</a:t>
            </a:r>
            <a:r>
              <a:rPr lang="en-US" sz="2400" dirty="0" err="1" smtClean="0">
                <a:latin typeface="Times New Roman" pitchFamily="18" charset="0"/>
                <a:cs typeface="Times New Roman" pitchFamily="18" charset="0"/>
              </a:rPr>
              <a:t>ba</a:t>
            </a:r>
            <a:r>
              <a:rPr lang="en-US" sz="2400" dirty="0" smtClean="0">
                <a:latin typeface="Times New Roman" pitchFamily="18" charset="0"/>
                <a:cs typeface="Times New Roman" pitchFamily="18" charset="0"/>
              </a:rPr>
              <a:t>-sic)</a:t>
            </a:r>
          </a:p>
          <a:p>
            <a:pPr>
              <a:buFontTx/>
              <a:buChar char="-"/>
            </a:pP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9446180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latin typeface="Times New Roman" pitchFamily="18" charset="0"/>
                <a:cs typeface="Times New Roman" pitchFamily="18" charset="0"/>
              </a:rPr>
              <a:t>Characteristics of speech perception</a:t>
            </a:r>
            <a:endParaRPr lang="en-US" sz="3200" dirty="0"/>
          </a:p>
        </p:txBody>
      </p:sp>
      <p:sp>
        <p:nvSpPr>
          <p:cNvPr id="3" name="Content Placeholder 2"/>
          <p:cNvSpPr>
            <a:spLocks noGrp="1"/>
          </p:cNvSpPr>
          <p:nvPr>
            <p:ph idx="1"/>
          </p:nvPr>
        </p:nvSpPr>
        <p:spPr>
          <a:xfrm>
            <a:off x="457200" y="1219200"/>
            <a:ext cx="8229600" cy="4906963"/>
          </a:xfrm>
        </p:spPr>
        <p:txBody>
          <a:bodyPr>
            <a:normAutofit/>
          </a:bodyPr>
          <a:lstStyle/>
          <a:p>
            <a:pPr>
              <a:buFontTx/>
              <a:buChar char="-"/>
            </a:pPr>
            <a:r>
              <a:rPr lang="en-US" sz="2400" dirty="0" smtClean="0">
                <a:latin typeface="Times New Roman" pitchFamily="18" charset="0"/>
                <a:cs typeface="Times New Roman" pitchFamily="18" charset="0"/>
              </a:rPr>
              <a:t>Listeners can impose </a:t>
            </a:r>
            <a:r>
              <a:rPr lang="en-US" sz="2400" i="1" u="sng" dirty="0" smtClean="0">
                <a:latin typeface="Times New Roman" pitchFamily="18" charset="0"/>
                <a:cs typeface="Times New Roman" pitchFamily="18" charset="0"/>
              </a:rPr>
              <a:t>boundaries</a:t>
            </a:r>
            <a:r>
              <a:rPr lang="en-US" sz="2400" dirty="0" smtClean="0">
                <a:latin typeface="Times New Roman" pitchFamily="18" charset="0"/>
                <a:cs typeface="Times New Roman" pitchFamily="18" charset="0"/>
              </a:rPr>
              <a:t> between words, even when these words are not separated by silence.</a:t>
            </a:r>
          </a:p>
          <a:p>
            <a:pPr>
              <a:buFontTx/>
              <a:buChar char="-"/>
            </a:pPr>
            <a:r>
              <a:rPr lang="en-US" sz="2400" dirty="0" smtClean="0">
                <a:latin typeface="Times New Roman" pitchFamily="18" charset="0"/>
                <a:cs typeface="Times New Roman" pitchFamily="18" charset="0"/>
              </a:rPr>
              <a:t>Phoneme pronunciation </a:t>
            </a:r>
            <a:r>
              <a:rPr lang="en-US" sz="2400" i="1" u="sng" dirty="0" smtClean="0">
                <a:latin typeface="Times New Roman" pitchFamily="18" charset="0"/>
                <a:cs typeface="Times New Roman" pitchFamily="18" charset="0"/>
              </a:rPr>
              <a:t>varies</a:t>
            </a:r>
            <a:r>
              <a:rPr lang="en-US" sz="2400" dirty="0" smtClean="0">
                <a:latin typeface="Times New Roman" pitchFamily="18" charset="0"/>
                <a:cs typeface="Times New Roman" pitchFamily="18" charset="0"/>
              </a:rPr>
              <a:t> tremendously.</a:t>
            </a:r>
          </a:p>
          <a:p>
            <a:pPr>
              <a:buFontTx/>
              <a:buChar char="-"/>
            </a:pPr>
            <a:r>
              <a:rPr lang="en-US" sz="2400" i="1" u="sng" dirty="0" smtClean="0">
                <a:latin typeface="Times New Roman" pitchFamily="18" charset="0"/>
                <a:cs typeface="Times New Roman" pitchFamily="18" charset="0"/>
              </a:rPr>
              <a:t>Context</a:t>
            </a:r>
            <a:r>
              <a:rPr lang="en-US" sz="2400" dirty="0" smtClean="0">
                <a:latin typeface="Times New Roman" pitchFamily="18" charset="0"/>
                <a:cs typeface="Times New Roman" pitchFamily="18" charset="0"/>
              </a:rPr>
              <a:t> allows listeners to fill in missing sounds.</a:t>
            </a:r>
          </a:p>
          <a:p>
            <a:pPr>
              <a:buFontTx/>
              <a:buChar char="-"/>
            </a:pPr>
            <a:r>
              <a:rPr lang="en-US" sz="2400" dirty="0" smtClean="0">
                <a:latin typeface="Times New Roman" pitchFamily="18" charset="0"/>
                <a:cs typeface="Times New Roman" pitchFamily="18" charset="0"/>
              </a:rPr>
              <a:t>Visual cues from the speaker’s mouth help us interpret ambiguous sounds.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466096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atin typeface="Times New Roman" pitchFamily="18" charset="0"/>
                <a:cs typeface="Times New Roman" pitchFamily="18" charset="0"/>
              </a:rPr>
              <a:t>Word Boundaries.</a:t>
            </a:r>
          </a:p>
        </p:txBody>
      </p:sp>
      <p:sp>
        <p:nvSpPr>
          <p:cNvPr id="3" name="Content Placeholder 2"/>
          <p:cNvSpPr>
            <a:spLocks noGrp="1"/>
          </p:cNvSpPr>
          <p:nvPr>
            <p:ph idx="1"/>
          </p:nvPr>
        </p:nvSpPr>
        <p:spPr>
          <a:xfrm>
            <a:off x="457200" y="914400"/>
            <a:ext cx="8229600" cy="5211763"/>
          </a:xfrm>
        </p:spPr>
        <p:txBody>
          <a:bodyPr>
            <a:noAutofit/>
          </a:bodyPr>
          <a:lstStyle/>
          <a:p>
            <a:pPr>
              <a:buFontTx/>
              <a:buChar char="-"/>
            </a:pPr>
            <a:r>
              <a:rPr lang="en-US" sz="2400" dirty="0" smtClean="0">
                <a:latin typeface="Times New Roman" pitchFamily="18" charset="0"/>
                <a:cs typeface="Times New Roman" pitchFamily="18" charset="0"/>
              </a:rPr>
              <a:t>Have </a:t>
            </a:r>
            <a:r>
              <a:rPr lang="en-US" sz="2400" dirty="0">
                <a:latin typeface="Times New Roman" pitchFamily="18" charset="0"/>
                <a:cs typeface="Times New Roman" pitchFamily="18" charset="0"/>
              </a:rPr>
              <a:t>you ever heard a conversation in an unfamiliar </a:t>
            </a:r>
            <a:r>
              <a:rPr lang="en-US" sz="2400" dirty="0" smtClean="0">
                <a:latin typeface="Times New Roman" pitchFamily="18" charset="0"/>
                <a:cs typeface="Times New Roman" pitchFamily="18" charset="0"/>
              </a:rPr>
              <a:t>language?</a:t>
            </a:r>
          </a:p>
          <a:p>
            <a:pPr>
              <a:buFontTx/>
              <a:buChar char="-"/>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words seem to run together in a continuous stream, with no boundaries of </a:t>
            </a:r>
            <a:r>
              <a:rPr lang="en-US" sz="2400" dirty="0" smtClean="0">
                <a:latin typeface="Times New Roman" pitchFamily="18" charset="0"/>
                <a:cs typeface="Times New Roman" pitchFamily="18" charset="0"/>
              </a:rPr>
              <a:t>silence to </a:t>
            </a:r>
            <a:r>
              <a:rPr lang="en-US" sz="2400" dirty="0">
                <a:latin typeface="Times New Roman" pitchFamily="18" charset="0"/>
                <a:cs typeface="Times New Roman" pitchFamily="18" charset="0"/>
              </a:rPr>
              <a:t>separate them.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may think that the boundaries between words seem much </a:t>
            </a:r>
            <a:r>
              <a:rPr lang="en-US" sz="2400" dirty="0" smtClean="0">
                <a:latin typeface="Times New Roman" pitchFamily="18" charset="0"/>
                <a:cs typeface="Times New Roman" pitchFamily="18" charset="0"/>
              </a:rPr>
              <a:t>more distinct </a:t>
            </a:r>
            <a:r>
              <a:rPr lang="en-US" sz="2400" dirty="0">
                <a:latin typeface="Times New Roman" pitchFamily="18" charset="0"/>
                <a:cs typeface="Times New Roman" pitchFamily="18" charset="0"/>
              </a:rPr>
              <a:t>in </a:t>
            </a:r>
            <a:r>
              <a:rPr lang="en-US" sz="2400" dirty="0" smtClean="0">
                <a:latin typeface="Times New Roman" pitchFamily="18" charset="0"/>
                <a:cs typeface="Times New Roman" pitchFamily="18" charset="0"/>
              </a:rPr>
              <a:t>English-almost </a:t>
            </a:r>
            <a:r>
              <a:rPr lang="en-US" sz="2400" dirty="0">
                <a:latin typeface="Times New Roman" pitchFamily="18" charset="0"/>
                <a:cs typeface="Times New Roman" pitchFamily="18" charset="0"/>
              </a:rPr>
              <a:t>as clear-cut as the white spaces that identify the </a:t>
            </a:r>
            <a:r>
              <a:rPr lang="en-US" sz="2400" dirty="0" smtClean="0">
                <a:latin typeface="Times New Roman" pitchFamily="18" charset="0"/>
                <a:cs typeface="Times New Roman" pitchFamily="18" charset="0"/>
              </a:rPr>
              <a:t>boundaries between </a:t>
            </a:r>
            <a:r>
              <a:rPr lang="en-US" sz="2400" dirty="0">
                <a:latin typeface="Times New Roman" pitchFamily="18" charset="0"/>
                <a:cs typeface="Times New Roman" pitchFamily="18" charset="0"/>
              </a:rPr>
              <a:t>the words in this textbook.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most cases, however, the actual </a:t>
            </a:r>
            <a:r>
              <a:rPr lang="en-US" sz="2400" dirty="0" smtClean="0">
                <a:latin typeface="Times New Roman" pitchFamily="18" charset="0"/>
                <a:cs typeface="Times New Roman" pitchFamily="18" charset="0"/>
              </a:rPr>
              <a:t>acoustical stimulus </a:t>
            </a:r>
            <a:r>
              <a:rPr lang="en-US" sz="2400" dirty="0">
                <a:latin typeface="Times New Roman" pitchFamily="18" charset="0"/>
                <a:cs typeface="Times New Roman" pitchFamily="18" charset="0"/>
              </a:rPr>
              <a:t>of spoken language shows no clear-cut pauses to mark the boundaries.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An actual </a:t>
            </a:r>
            <a:r>
              <a:rPr lang="en-US" sz="2400" dirty="0">
                <a:latin typeface="Times New Roman" pitchFamily="18" charset="0"/>
                <a:cs typeface="Times New Roman" pitchFamily="18" charset="0"/>
              </a:rPr>
              <a:t>physical </a:t>
            </a:r>
            <a:r>
              <a:rPr lang="en-US" sz="2400" dirty="0" smtClean="0">
                <a:latin typeface="Times New Roman" pitchFamily="18" charset="0"/>
                <a:cs typeface="Times New Roman" pitchFamily="18" charset="0"/>
              </a:rPr>
              <a:t>event-such </a:t>
            </a:r>
            <a:r>
              <a:rPr lang="en-US" sz="2400" dirty="0">
                <a:latin typeface="Times New Roman" pitchFamily="18" charset="0"/>
                <a:cs typeface="Times New Roman" pitchFamily="18" charset="0"/>
              </a:rPr>
              <a:t>as a </a:t>
            </a:r>
            <a:r>
              <a:rPr lang="en-US" sz="2400" dirty="0" smtClean="0">
                <a:latin typeface="Times New Roman" pitchFamily="18" charset="0"/>
                <a:cs typeface="Times New Roman" pitchFamily="18" charset="0"/>
              </a:rPr>
              <a:t>pause-marks </a:t>
            </a:r>
            <a:r>
              <a:rPr lang="en-US" sz="2400" dirty="0">
                <a:latin typeface="Times New Roman" pitchFamily="18" charset="0"/>
                <a:cs typeface="Times New Roman" pitchFamily="18" charset="0"/>
              </a:rPr>
              <a:t>a word boundary less than 40% of </a:t>
            </a:r>
            <a:r>
              <a:rPr lang="en-US" sz="2400" dirty="0" smtClean="0">
                <a:latin typeface="Times New Roman" pitchFamily="18" charset="0"/>
                <a:cs typeface="Times New Roman" pitchFamily="18" charset="0"/>
              </a:rPr>
              <a:t>the </a:t>
            </a:r>
            <a:r>
              <a:rPr lang="fr-FR" sz="2400" dirty="0" smtClean="0">
                <a:latin typeface="Times New Roman" pitchFamily="18" charset="0"/>
                <a:cs typeface="Times New Roman" pitchFamily="18" charset="0"/>
              </a:rPr>
              <a:t>time </a:t>
            </a:r>
            <a:r>
              <a:rPr lang="fr-FR" sz="2400" dirty="0">
                <a:latin typeface="Times New Roman" pitchFamily="18" charset="0"/>
                <a:cs typeface="Times New Roman" pitchFamily="18" charset="0"/>
              </a:rPr>
              <a:t>(Davis et al., 2002; Flores d’</a:t>
            </a:r>
            <a:r>
              <a:rPr lang="fr-FR" sz="2400" dirty="0" err="1">
                <a:latin typeface="Times New Roman" pitchFamily="18" charset="0"/>
                <a:cs typeface="Times New Roman" pitchFamily="18" charset="0"/>
              </a:rPr>
              <a:t>Arcais</a:t>
            </a:r>
            <a:r>
              <a:rPr lang="fr-FR" sz="2400" dirty="0">
                <a:latin typeface="Times New Roman" pitchFamily="18" charset="0"/>
                <a:cs typeface="Times New Roman" pitchFamily="18" charset="0"/>
              </a:rPr>
              <a:t>, 1988; McQueen, 2005</a:t>
            </a:r>
            <a:r>
              <a:rPr lang="fr-FR" sz="2400" dirty="0" smtClean="0">
                <a:latin typeface="Times New Roman" pitchFamily="18" charset="0"/>
                <a:cs typeface="Times New Roman" pitchFamily="18" charset="0"/>
              </a:rPr>
              <a:t>).</a:t>
            </a:r>
            <a:endParaRPr lang="fr-FR" sz="2400" dirty="0">
              <a:latin typeface="Times New Roman" pitchFamily="18" charset="0"/>
              <a:cs typeface="Times New Roman" pitchFamily="18" charset="0"/>
            </a:endParaRPr>
          </a:p>
        </p:txBody>
      </p:sp>
    </p:spTree>
    <p:extLst>
      <p:ext uri="{BB962C8B-B14F-4D97-AF65-F5344CB8AC3E}">
        <p14:creationId xmlns:p14="http://schemas.microsoft.com/office/powerpoint/2010/main" val="135129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4648200" cy="5364163"/>
          </a:xfrm>
        </p:spPr>
        <p:txBody>
          <a:bodyPr>
            <a:normAutofit/>
          </a:bodyPr>
          <a:lstStyle/>
          <a:p>
            <a:pPr>
              <a:buFontTx/>
              <a:buChar char="-"/>
            </a:pPr>
            <a:r>
              <a:rPr lang="en-US" sz="2400" dirty="0" smtClean="0">
                <a:latin typeface="Times New Roman" pitchFamily="18" charset="0"/>
                <a:cs typeface="Times New Roman" pitchFamily="18" charset="0"/>
              </a:rPr>
              <a:t>Research shows that our speech recognition system initially considers several different hypotheses about how to divide a phrase into words.</a:t>
            </a:r>
          </a:p>
          <a:p>
            <a:pPr>
              <a:buFontTx/>
              <a:buChar char="-"/>
            </a:pP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This system immediately and effortlessly uses our knowledge about language in order to place the boundaries in appropriate locations (</a:t>
            </a:r>
            <a:r>
              <a:rPr lang="en-US" sz="2400" dirty="0" err="1" smtClean="0">
                <a:latin typeface="Times New Roman" pitchFamily="18" charset="0"/>
                <a:cs typeface="Times New Roman" pitchFamily="18" charset="0"/>
              </a:rPr>
              <a:t>Grossberg</a:t>
            </a:r>
            <a:r>
              <a:rPr lang="en-US" sz="2400" dirty="0" smtClean="0">
                <a:latin typeface="Times New Roman" pitchFamily="18" charset="0"/>
                <a:cs typeface="Times New Roman" pitchFamily="18" charset="0"/>
              </a:rPr>
              <a:t> et al., 2004; McQueen, 2005; </a:t>
            </a:r>
            <a:r>
              <a:rPr lang="en-US" sz="2400" dirty="0" err="1" smtClean="0">
                <a:latin typeface="Times New Roman" pitchFamily="18" charset="0"/>
                <a:cs typeface="Times New Roman" pitchFamily="18" charset="0"/>
              </a:rPr>
              <a:t>Vroomen</a:t>
            </a:r>
            <a:r>
              <a:rPr lang="en-US" sz="2400" dirty="0" smtClean="0">
                <a:latin typeface="Times New Roman" pitchFamily="18" charset="0"/>
                <a:cs typeface="Times New Roman" pitchFamily="18" charset="0"/>
              </a:rPr>
              <a:t> &amp; de </a:t>
            </a:r>
            <a:r>
              <a:rPr lang="en-US" sz="2400" dirty="0" err="1" smtClean="0">
                <a:latin typeface="Times New Roman" pitchFamily="18" charset="0"/>
                <a:cs typeface="Times New Roman" pitchFamily="18" charset="0"/>
              </a:rPr>
              <a:t>Gelder</a:t>
            </a:r>
            <a:r>
              <a:rPr lang="en-US" sz="2400" dirty="0" smtClean="0">
                <a:latin typeface="Times New Roman" pitchFamily="18" charset="0"/>
                <a:cs typeface="Times New Roman" pitchFamily="18" charset="0"/>
              </a:rPr>
              <a:t>, 1997). </a:t>
            </a:r>
          </a:p>
          <a:p>
            <a:pPr marL="0" indent="0">
              <a:buNone/>
            </a:pPr>
            <a:endParaRPr lang="en-US" sz="2400" dirty="0"/>
          </a:p>
        </p:txBody>
      </p:sp>
      <p:sp>
        <p:nvSpPr>
          <p:cNvPr id="4" name="Rectangle 3"/>
          <p:cNvSpPr/>
          <p:nvPr/>
        </p:nvSpPr>
        <p:spPr>
          <a:xfrm>
            <a:off x="5334000" y="3429000"/>
            <a:ext cx="3429000" cy="2677656"/>
          </a:xfrm>
          <a:prstGeom prst="rect">
            <a:avLst/>
          </a:prstGeom>
        </p:spPr>
        <p:txBody>
          <a:bodyPr wrap="square">
            <a:spAutoFit/>
          </a:bodyPr>
          <a:lstStyle/>
          <a:p>
            <a:pPr marL="342900" indent="-342900">
              <a:buFontTx/>
              <a:buChar char="-"/>
            </a:pPr>
            <a:r>
              <a:rPr lang="en-US" sz="2400" dirty="0" err="1" smtClean="0">
                <a:latin typeface="Times New Roman" pitchFamily="18" charset="0"/>
                <a:cs typeface="Times New Roman" pitchFamily="18" charset="0"/>
              </a:rPr>
              <a:t>Liberman</a:t>
            </a:r>
            <a:r>
              <a:rPr lang="en-US" sz="2400" dirty="0" smtClean="0">
                <a:latin typeface="Times New Roman" pitchFamily="18" charset="0"/>
                <a:cs typeface="Times New Roman" pitchFamily="18" charset="0"/>
              </a:rPr>
              <a:t> and colleagues (1957) showed a phoneme boundary effect:</a:t>
            </a:r>
          </a:p>
          <a:p>
            <a:pPr marL="342900" indent="-342900">
              <a:buFontTx/>
              <a:buChar char="-"/>
            </a:pPr>
            <a:r>
              <a:rPr lang="en-US" sz="2400" dirty="0" smtClean="0">
                <a:latin typeface="Times New Roman" pitchFamily="18" charset="0"/>
                <a:cs typeface="Times New Roman" pitchFamily="18" charset="0"/>
              </a:rPr>
              <a:t>A smaller change in delay was necessary to distinguish /b/ from /p/.</a:t>
            </a:r>
            <a:endParaRPr lang="en-AU"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04800"/>
            <a:ext cx="2595562" cy="289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44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200" dirty="0" smtClean="0">
                <a:latin typeface="Times New Roman" pitchFamily="18" charset="0"/>
                <a:cs typeface="Times New Roman" pitchFamily="18" charset="0"/>
              </a:rPr>
              <a:t>Dichotic </a:t>
            </a:r>
            <a:r>
              <a:rPr lang="en-US" sz="3200" dirty="0">
                <a:latin typeface="Times New Roman" pitchFamily="18" charset="0"/>
                <a:cs typeface="Times New Roman" pitchFamily="18" charset="0"/>
              </a:rPr>
              <a:t>Listening</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43000"/>
            <a:ext cx="5676898" cy="454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0419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atin typeface="Times New Roman" pitchFamily="18" charset="0"/>
                <a:cs typeface="Times New Roman" pitchFamily="18" charset="0"/>
              </a:rPr>
              <a:t>Variability in Phoneme Pronunciation</a:t>
            </a:r>
          </a:p>
        </p:txBody>
      </p:sp>
      <p:sp>
        <p:nvSpPr>
          <p:cNvPr id="3" name="Content Placeholder 2"/>
          <p:cNvSpPr>
            <a:spLocks noGrp="1"/>
          </p:cNvSpPr>
          <p:nvPr>
            <p:ph idx="1"/>
          </p:nvPr>
        </p:nvSpPr>
        <p:spPr>
          <a:xfrm>
            <a:off x="457200" y="990600"/>
            <a:ext cx="8229600" cy="5135563"/>
          </a:xfrm>
        </p:spPr>
        <p:txBody>
          <a:bodyPr>
            <a:noAutofit/>
          </a:bodyPr>
          <a:lstStyle/>
          <a:p>
            <a:pPr>
              <a:buFontTx/>
              <a:buChar char="-"/>
            </a:pPr>
            <a:r>
              <a:rPr lang="en-US" sz="2400" dirty="0" smtClean="0">
                <a:latin typeface="Times New Roman" pitchFamily="18" charset="0"/>
                <a:cs typeface="Times New Roman" pitchFamily="18" charset="0"/>
              </a:rPr>
              <a:t>Speakers vary tremendously </a:t>
            </a:r>
            <a:r>
              <a:rPr lang="en-US" sz="2400" dirty="0">
                <a:latin typeface="Times New Roman" pitchFamily="18" charset="0"/>
                <a:cs typeface="Times New Roman" pitchFamily="18" charset="0"/>
              </a:rPr>
              <a:t>in the pitch and tone of their voices, as well as their rate of </a:t>
            </a:r>
            <a:r>
              <a:rPr lang="en-US" sz="2400" dirty="0" smtClean="0">
                <a:latin typeface="Times New Roman" pitchFamily="18" charset="0"/>
                <a:cs typeface="Times New Roman" pitchFamily="18" charset="0"/>
              </a:rPr>
              <a:t>producing phonemes.</a:t>
            </a:r>
          </a:p>
          <a:p>
            <a:pPr>
              <a:buFontTx/>
              <a:buChar char="-"/>
            </a:pPr>
            <a:r>
              <a:rPr lang="en-US" sz="2400" dirty="0" smtClean="0">
                <a:latin typeface="Times New Roman" pitchFamily="18" charset="0"/>
                <a:cs typeface="Times New Roman" pitchFamily="18" charset="0"/>
              </a:rPr>
              <a:t>Speakers </a:t>
            </a:r>
            <a:r>
              <a:rPr lang="en-US" sz="2400" dirty="0">
                <a:latin typeface="Times New Roman" pitchFamily="18" charset="0"/>
                <a:cs typeface="Times New Roman" pitchFamily="18" charset="0"/>
              </a:rPr>
              <a:t>often fail to produce phonemes in </a:t>
            </a:r>
            <a:r>
              <a:rPr lang="en-US" sz="2400" dirty="0" smtClean="0">
                <a:latin typeface="Times New Roman" pitchFamily="18" charset="0"/>
                <a:cs typeface="Times New Roman" pitchFamily="18" charset="0"/>
              </a:rPr>
              <a:t>a precise </a:t>
            </a:r>
            <a:r>
              <a:rPr lang="en-US" sz="2400" dirty="0">
                <a:latin typeface="Times New Roman" pitchFamily="18" charset="0"/>
                <a:cs typeface="Times New Roman" pitchFamily="18" charset="0"/>
              </a:rPr>
              <a:t>fashion (</a:t>
            </a:r>
            <a:r>
              <a:rPr lang="en-US" sz="2400" dirty="0" err="1">
                <a:latin typeface="Times New Roman" pitchFamily="18" charset="0"/>
                <a:cs typeface="Times New Roman" pitchFamily="18" charset="0"/>
              </a:rPr>
              <a:t>Plack</a:t>
            </a:r>
            <a:r>
              <a:rPr lang="en-US" sz="2400" dirty="0">
                <a:latin typeface="Times New Roman" pitchFamily="18" charset="0"/>
                <a:cs typeface="Times New Roman" pitchFamily="18" charset="0"/>
              </a:rPr>
              <a:t>, 2005). </a:t>
            </a:r>
            <a:endParaRPr lang="en-US" sz="2400" dirty="0" smtClean="0">
              <a:latin typeface="Times New Roman" pitchFamily="18" charset="0"/>
              <a:cs typeface="Times New Roman" pitchFamily="18" charset="0"/>
            </a:endParaRPr>
          </a:p>
          <a:p>
            <a:pPr>
              <a:buFontTx/>
              <a:buChar char="-"/>
            </a:pPr>
            <a:r>
              <a:rPr lang="en-US" sz="2400" b="1" i="1" dirty="0" err="1" smtClean="0">
                <a:latin typeface="Times New Roman" pitchFamily="18" charset="0"/>
                <a:cs typeface="Times New Roman" pitchFamily="18" charset="0"/>
              </a:rPr>
              <a:t>Coarticulation</a:t>
            </a:r>
            <a:r>
              <a:rPr lang="en-US" sz="2400" b="1" i="1"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when you are pronouncing </a:t>
            </a:r>
            <a:r>
              <a:rPr lang="en-US" sz="2400" dirty="0" smtClean="0">
                <a:latin typeface="Times New Roman" pitchFamily="18" charset="0"/>
                <a:cs typeface="Times New Roman" pitchFamily="18" charset="0"/>
              </a:rPr>
              <a:t>a particular </a:t>
            </a:r>
            <a:r>
              <a:rPr lang="en-US" sz="2400" dirty="0">
                <a:latin typeface="Times New Roman" pitchFamily="18" charset="0"/>
                <a:cs typeface="Times New Roman" pitchFamily="18" charset="0"/>
              </a:rPr>
              <a:t>phoneme, your mouth remains somewhat the same shape as it was in </a:t>
            </a:r>
            <a:r>
              <a:rPr lang="en-US" sz="2400" dirty="0" smtClean="0">
                <a:latin typeface="Times New Roman" pitchFamily="18" charset="0"/>
                <a:cs typeface="Times New Roman" pitchFamily="18" charset="0"/>
              </a:rPr>
              <a:t>pronouncing the </a:t>
            </a:r>
            <a:r>
              <a:rPr lang="en-US" sz="2400" i="1" dirty="0">
                <a:latin typeface="Times New Roman" pitchFamily="18" charset="0"/>
                <a:cs typeface="Times New Roman" pitchFamily="18" charset="0"/>
              </a:rPr>
              <a:t>previous </a:t>
            </a:r>
            <a:r>
              <a:rPr lang="en-US" sz="2400" dirty="0">
                <a:latin typeface="Times New Roman" pitchFamily="18" charset="0"/>
                <a:cs typeface="Times New Roman" pitchFamily="18" charset="0"/>
              </a:rPr>
              <a:t>phoneme; furthermore, your mouth is also preparing to </a:t>
            </a:r>
            <a:r>
              <a:rPr lang="en-US" sz="2400" dirty="0" smtClean="0">
                <a:latin typeface="Times New Roman" pitchFamily="18" charset="0"/>
                <a:cs typeface="Times New Roman" pitchFamily="18" charset="0"/>
              </a:rPr>
              <a:t>pronounce the </a:t>
            </a:r>
            <a:r>
              <a:rPr lang="en-US" sz="2400" i="1" dirty="0">
                <a:latin typeface="Times New Roman" pitchFamily="18" charset="0"/>
                <a:cs typeface="Times New Roman" pitchFamily="18" charset="0"/>
              </a:rPr>
              <a:t>next </a:t>
            </a:r>
            <a:r>
              <a:rPr lang="en-US" sz="2400" dirty="0" smtClean="0">
                <a:latin typeface="Times New Roman" pitchFamily="18" charset="0"/>
                <a:cs typeface="Times New Roman" pitchFamily="18" charset="0"/>
              </a:rPr>
              <a:t>phoneme-all </a:t>
            </a:r>
            <a:r>
              <a:rPr lang="en-US" sz="2400" dirty="0">
                <a:latin typeface="Times New Roman" pitchFamily="18" charset="0"/>
                <a:cs typeface="Times New Roman" pitchFamily="18" charset="0"/>
              </a:rPr>
              <a:t>at the same time.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As a result, the phoneme you produce varies slightly from time to time, depending upon the surrounding phonemes. For example, notice that the </a:t>
            </a:r>
            <a:r>
              <a:rPr lang="en-US" sz="2400" i="1" dirty="0" smtClean="0">
                <a:latin typeface="Times New Roman" pitchFamily="18" charset="0"/>
                <a:cs typeface="Times New Roman" pitchFamily="18" charset="0"/>
              </a:rPr>
              <a:t>d </a:t>
            </a:r>
            <a:r>
              <a:rPr lang="en-US" sz="2400" dirty="0" smtClean="0">
                <a:latin typeface="Times New Roman" pitchFamily="18" charset="0"/>
                <a:cs typeface="Times New Roman" pitchFamily="18" charset="0"/>
              </a:rPr>
              <a:t>in </a:t>
            </a:r>
            <a:r>
              <a:rPr lang="en-US" sz="2400" i="1" dirty="0" smtClean="0">
                <a:latin typeface="Times New Roman" pitchFamily="18" charset="0"/>
                <a:cs typeface="Times New Roman" pitchFamily="18" charset="0"/>
              </a:rPr>
              <a:t>idle </a:t>
            </a:r>
            <a:r>
              <a:rPr lang="en-US" sz="2400" dirty="0" smtClean="0">
                <a:latin typeface="Times New Roman" pitchFamily="18" charset="0"/>
                <a:cs typeface="Times New Roman" pitchFamily="18" charset="0"/>
              </a:rPr>
              <a:t>sounds different from the </a:t>
            </a:r>
            <a:r>
              <a:rPr lang="en-US" sz="2400" i="1" dirty="0" smtClean="0">
                <a:latin typeface="Times New Roman" pitchFamily="18" charset="0"/>
                <a:cs typeface="Times New Roman" pitchFamily="18" charset="0"/>
              </a:rPr>
              <a:t>d </a:t>
            </a:r>
            <a:r>
              <a:rPr lang="en-US" sz="2400" dirty="0" smtClean="0">
                <a:latin typeface="Times New Roman" pitchFamily="18" charset="0"/>
                <a:cs typeface="Times New Roman" pitchFamily="18" charset="0"/>
              </a:rPr>
              <a:t>in </a:t>
            </a:r>
            <a:r>
              <a:rPr lang="en-US" sz="2400" i="1" dirty="0" smtClean="0">
                <a:latin typeface="Times New Roman" pitchFamily="18" charset="0"/>
                <a:cs typeface="Times New Roman" pitchFamily="18" charset="0"/>
              </a:rPr>
              <a:t>don’t</a:t>
            </a:r>
            <a:r>
              <a:rPr lang="en-US" sz="2400" dirty="0" smtClean="0">
                <a:latin typeface="Times New Roman" pitchFamily="18" charset="0"/>
                <a:cs typeface="Times New Roman" pitchFamily="18" charset="0"/>
              </a:rPr>
              <a:t>.</a:t>
            </a:r>
          </a:p>
          <a:p>
            <a:pPr>
              <a:buFontTx/>
              <a:buChar char="-"/>
            </a:pP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90769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a:latin typeface="Times New Roman" pitchFamily="18" charset="0"/>
                <a:cs typeface="Times New Roman" pitchFamily="18" charset="0"/>
              </a:rPr>
              <a:t>Context and Speech Perception</a:t>
            </a:r>
          </a:p>
        </p:txBody>
      </p:sp>
      <p:sp>
        <p:nvSpPr>
          <p:cNvPr id="3" name="Content Placeholder 2"/>
          <p:cNvSpPr>
            <a:spLocks noGrp="1"/>
          </p:cNvSpPr>
          <p:nvPr>
            <p:ph idx="1"/>
          </p:nvPr>
        </p:nvSpPr>
        <p:spPr>
          <a:xfrm>
            <a:off x="457200" y="914400"/>
            <a:ext cx="8229600" cy="5638800"/>
          </a:xfrm>
        </p:spPr>
        <p:txBody>
          <a:bodyPr>
            <a:noAutofit/>
          </a:bodyPr>
          <a:lstStyle/>
          <a:p>
            <a:pPr>
              <a:buFontTx/>
              <a:buChar char="-"/>
            </a:pPr>
            <a:r>
              <a:rPr lang="en-US" sz="2400" dirty="0" smtClean="0">
                <a:latin typeface="Times New Roman" pitchFamily="18" charset="0"/>
                <a:cs typeface="Times New Roman" pitchFamily="18" charset="0"/>
              </a:rPr>
              <a:t>People </a:t>
            </a:r>
            <a:r>
              <a:rPr lang="en-US" sz="2400" dirty="0">
                <a:latin typeface="Times New Roman" pitchFamily="18" charset="0"/>
                <a:cs typeface="Times New Roman" pitchFamily="18" charset="0"/>
              </a:rPr>
              <a:t>are active </a:t>
            </a:r>
            <a:r>
              <a:rPr lang="en-US" sz="2400" dirty="0" smtClean="0">
                <a:latin typeface="Times New Roman" pitchFamily="18" charset="0"/>
                <a:cs typeface="Times New Roman" pitchFamily="18" charset="0"/>
              </a:rPr>
              <a:t>listeners, instead </a:t>
            </a:r>
            <a:r>
              <a:rPr lang="en-US" sz="2400" dirty="0">
                <a:latin typeface="Times New Roman" pitchFamily="18" charset="0"/>
                <a:cs typeface="Times New Roman" pitchFamily="18" charset="0"/>
              </a:rPr>
              <a:t>of passively receiving speech sounds, </a:t>
            </a:r>
            <a:r>
              <a:rPr lang="en-US" sz="2400" dirty="0" smtClean="0">
                <a:latin typeface="Times New Roman" pitchFamily="18" charset="0"/>
                <a:cs typeface="Times New Roman" pitchFamily="18" charset="0"/>
              </a:rPr>
              <a:t>people use </a:t>
            </a:r>
            <a:r>
              <a:rPr lang="en-US" sz="2400" dirty="0">
                <a:latin typeface="Times New Roman" pitchFamily="18" charset="0"/>
                <a:cs typeface="Times New Roman" pitchFamily="18" charset="0"/>
              </a:rPr>
              <a:t>context as a cue to help </a:t>
            </a:r>
            <a:r>
              <a:rPr lang="en-US" sz="2400" dirty="0" smtClean="0">
                <a:latin typeface="Times New Roman" pitchFamily="18" charset="0"/>
                <a:cs typeface="Times New Roman" pitchFamily="18" charset="0"/>
              </a:rPr>
              <a:t>them figure </a:t>
            </a:r>
            <a:r>
              <a:rPr lang="en-US" sz="2400" dirty="0">
                <a:latin typeface="Times New Roman" pitchFamily="18" charset="0"/>
                <a:cs typeface="Times New Roman" pitchFamily="18" charset="0"/>
              </a:rPr>
              <a:t>out a sound or a </a:t>
            </a:r>
            <a:r>
              <a:rPr lang="en-US" sz="2400" dirty="0" smtClean="0">
                <a:latin typeface="Times New Roman" pitchFamily="18" charset="0"/>
                <a:cs typeface="Times New Roman" pitchFamily="18" charset="0"/>
              </a:rPr>
              <a:t>word.</a:t>
            </a:r>
          </a:p>
          <a:p>
            <a:pPr>
              <a:buFontTx/>
              <a:buChar char="-"/>
            </a:pPr>
            <a:r>
              <a:rPr lang="en-US" sz="2400" dirty="0" smtClean="0">
                <a:latin typeface="Times New Roman" pitchFamily="18" charset="0"/>
                <a:cs typeface="Times New Roman" pitchFamily="18" charset="0"/>
              </a:rPr>
              <a:t>Top-down processes influence our speech perception, </a:t>
            </a:r>
            <a:r>
              <a:rPr lang="en-US" sz="2400" dirty="0">
                <a:latin typeface="Times New Roman" pitchFamily="18" charset="0"/>
                <a:cs typeface="Times New Roman" pitchFamily="18" charset="0"/>
              </a:rPr>
              <a:t>because we use our vast knowledge </a:t>
            </a:r>
            <a:r>
              <a:rPr lang="en-US" sz="2400" dirty="0" smtClean="0">
                <a:latin typeface="Times New Roman" pitchFamily="18" charset="0"/>
                <a:cs typeface="Times New Roman" pitchFamily="18" charset="0"/>
              </a:rPr>
              <a:t>about language </a:t>
            </a:r>
            <a:r>
              <a:rPr lang="en-US" sz="2400" dirty="0">
                <a:latin typeface="Times New Roman" pitchFamily="18" charset="0"/>
                <a:cs typeface="Times New Roman" pitchFamily="18" charset="0"/>
              </a:rPr>
              <a:t>to help us perceive ambiguous </a:t>
            </a:r>
            <a:r>
              <a:rPr lang="en-US" sz="2400" dirty="0" smtClean="0">
                <a:latin typeface="Times New Roman" pitchFamily="18" charset="0"/>
                <a:cs typeface="Times New Roman" pitchFamily="18" charset="0"/>
              </a:rPr>
              <a:t>words.</a:t>
            </a:r>
          </a:p>
          <a:p>
            <a:pPr>
              <a:buFontTx/>
              <a:buChar char="-"/>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example, when you are listening to your professors’ lectures, extraneous </a:t>
            </a:r>
            <a:r>
              <a:rPr lang="en-US" sz="2400" dirty="0" smtClean="0">
                <a:latin typeface="Times New Roman" pitchFamily="18" charset="0"/>
                <a:cs typeface="Times New Roman" pitchFamily="18" charset="0"/>
              </a:rPr>
              <a:t>noises will </a:t>
            </a:r>
            <a:r>
              <a:rPr lang="en-US" sz="2400" dirty="0">
                <a:latin typeface="Times New Roman" pitchFamily="18" charset="0"/>
                <a:cs typeface="Times New Roman" pitchFamily="18" charset="0"/>
              </a:rPr>
              <a:t>sometimes mask a phoneme. People knock books off desks, cough, turn pages, </a:t>
            </a:r>
            <a:r>
              <a:rPr lang="en-US" sz="2400" dirty="0" smtClean="0">
                <a:latin typeface="Times New Roman" pitchFamily="18" charset="0"/>
                <a:cs typeface="Times New Roman" pitchFamily="18" charset="0"/>
              </a:rPr>
              <a:t>and whisper.</a:t>
            </a:r>
          </a:p>
          <a:p>
            <a:pPr>
              <a:buFontTx/>
              <a:buChar char="-"/>
            </a:pPr>
            <a:r>
              <a:rPr lang="en-US" sz="2400" dirty="0" smtClean="0">
                <a:latin typeface="Times New Roman" pitchFamily="18" charset="0"/>
                <a:cs typeface="Times New Roman" pitchFamily="18" charset="0"/>
              </a:rPr>
              <a:t>Still</a:t>
            </a:r>
            <a:r>
              <a:rPr lang="en-US" sz="2400" dirty="0">
                <a:latin typeface="Times New Roman" pitchFamily="18" charset="0"/>
                <a:cs typeface="Times New Roman" pitchFamily="18" charset="0"/>
              </a:rPr>
              <a:t>, without much effort, you can usually reconstruct the missing </a:t>
            </a:r>
            <a:r>
              <a:rPr lang="en-US" sz="2400" dirty="0" smtClean="0">
                <a:latin typeface="Times New Roman" pitchFamily="18" charset="0"/>
                <a:cs typeface="Times New Roman" pitchFamily="18" charset="0"/>
              </a:rPr>
              <a:t>sound.</a:t>
            </a:r>
          </a:p>
          <a:p>
            <a:pPr>
              <a:buFontTx/>
              <a:buChar char="-"/>
            </a:pPr>
            <a:r>
              <a:rPr lang="en-US" sz="2400" dirty="0" smtClean="0">
                <a:latin typeface="Times New Roman" pitchFamily="18" charset="0"/>
                <a:cs typeface="Times New Roman" pitchFamily="18" charset="0"/>
              </a:rPr>
              <a:t>People </a:t>
            </a:r>
            <a:r>
              <a:rPr lang="en-US" sz="2400" dirty="0">
                <a:latin typeface="Times New Roman" pitchFamily="18" charset="0"/>
                <a:cs typeface="Times New Roman" pitchFamily="18" charset="0"/>
              </a:rPr>
              <a:t>tend to show </a:t>
            </a:r>
            <a:r>
              <a:rPr lang="en-US" sz="2400" b="1" dirty="0">
                <a:latin typeface="Times New Roman" pitchFamily="18" charset="0"/>
                <a:cs typeface="Times New Roman" pitchFamily="18" charset="0"/>
              </a:rPr>
              <a:t>phonemic restoration</a:t>
            </a:r>
            <a:r>
              <a:rPr lang="en-US" sz="2400" dirty="0">
                <a:latin typeface="Times New Roman" pitchFamily="18" charset="0"/>
                <a:cs typeface="Times New Roman" pitchFamily="18" charset="0"/>
              </a:rPr>
              <a:t>: They can fill in a missing phoneme, </a:t>
            </a:r>
            <a:r>
              <a:rPr lang="en-US" sz="2400" dirty="0" smtClean="0">
                <a:latin typeface="Times New Roman" pitchFamily="18" charset="0"/>
                <a:cs typeface="Times New Roman" pitchFamily="18" charset="0"/>
              </a:rPr>
              <a:t>using contextual </a:t>
            </a:r>
            <a:r>
              <a:rPr lang="en-US" sz="2400" dirty="0">
                <a:latin typeface="Times New Roman" pitchFamily="18" charset="0"/>
                <a:cs typeface="Times New Roman" pitchFamily="18" charset="0"/>
              </a:rPr>
              <a:t>meaning as a </a:t>
            </a:r>
            <a:r>
              <a:rPr lang="en-US" sz="2400" dirty="0" smtClean="0">
                <a:latin typeface="Times New Roman" pitchFamily="18" charset="0"/>
                <a:cs typeface="Times New Roman" pitchFamily="18" charset="0"/>
              </a:rPr>
              <a:t>cue (</a:t>
            </a:r>
            <a:r>
              <a:rPr lang="en-US" sz="2400" dirty="0" err="1" smtClean="0">
                <a:latin typeface="Times New Roman" pitchFamily="18" charset="0"/>
                <a:cs typeface="Times New Roman" pitchFamily="18" charset="0"/>
              </a:rPr>
              <a:t>Grossberg</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2003).</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38090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Visual Cues as an Aid to Speech Perception</a:t>
            </a:r>
          </a:p>
        </p:txBody>
      </p:sp>
      <p:sp>
        <p:nvSpPr>
          <p:cNvPr id="3" name="Content Placeholder 2"/>
          <p:cNvSpPr>
            <a:spLocks noGrp="1"/>
          </p:cNvSpPr>
          <p:nvPr>
            <p:ph idx="1"/>
          </p:nvPr>
        </p:nvSpPr>
        <p:spPr>
          <a:xfrm>
            <a:off x="457200" y="990600"/>
            <a:ext cx="8229600" cy="5135563"/>
          </a:xfrm>
        </p:spPr>
        <p:txBody>
          <a:bodyPr>
            <a:normAutofit/>
          </a:bodyPr>
          <a:lstStyle/>
          <a:p>
            <a:pPr>
              <a:buFontTx/>
              <a:buChar char="-"/>
            </a:pPr>
            <a:r>
              <a:rPr lang="en-US" sz="2400" dirty="0" smtClean="0">
                <a:latin typeface="Times New Roman" pitchFamily="18" charset="0"/>
                <a:cs typeface="Times New Roman" pitchFamily="18" charset="0"/>
              </a:rPr>
              <a:t>Information from the speaker’s lips and face helps resolve ambiguities from the speech signal, much as linguistic cues help us choose between wheel and heel (Dodd &amp; Campbell, 1986).</a:t>
            </a:r>
          </a:p>
          <a:p>
            <a:pPr>
              <a:buFontTx/>
              <a:buChar char="-"/>
            </a:pPr>
            <a:r>
              <a:rPr lang="en-US" sz="2400" dirty="0" smtClean="0">
                <a:latin typeface="Times New Roman" pitchFamily="18" charset="0"/>
                <a:cs typeface="Times New Roman" pitchFamily="18" charset="0"/>
              </a:rPr>
              <a:t>Similarly, you can hear conversation more accurately when you closely watch a speaker’s lips, instead of listening to a conversation over the telephone (</a:t>
            </a:r>
            <a:r>
              <a:rPr lang="en-US" sz="2400" dirty="0" err="1" smtClean="0">
                <a:latin typeface="Times New Roman" pitchFamily="18" charset="0"/>
                <a:cs typeface="Times New Roman" pitchFamily="18" charset="0"/>
              </a:rPr>
              <a:t>Massaro</a:t>
            </a:r>
            <a:r>
              <a:rPr lang="en-US" sz="2400" dirty="0" smtClean="0">
                <a:latin typeface="Times New Roman" pitchFamily="18" charset="0"/>
                <a:cs typeface="Times New Roman" pitchFamily="18" charset="0"/>
              </a:rPr>
              <a:t> &amp; Stork, 1998).</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015782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Autofit/>
          </a:bodyPr>
          <a:lstStyle/>
          <a:p>
            <a:r>
              <a:rPr lang="en-US" sz="3200" dirty="0" err="1" smtClean="0">
                <a:latin typeface="Times New Roman" pitchFamily="18" charset="0"/>
                <a:cs typeface="Times New Roman" pitchFamily="18" charset="0"/>
              </a:rPr>
              <a:t>McGurk</a:t>
            </a:r>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Effect</a:t>
            </a:r>
            <a:endParaRPr lang="en-US" sz="3200" dirty="0"/>
          </a:p>
        </p:txBody>
      </p:sp>
      <p:sp>
        <p:nvSpPr>
          <p:cNvPr id="3" name="Content Placeholder 2"/>
          <p:cNvSpPr>
            <a:spLocks noGrp="1"/>
          </p:cNvSpPr>
          <p:nvPr>
            <p:ph idx="1"/>
          </p:nvPr>
        </p:nvSpPr>
        <p:spPr>
          <a:xfrm>
            <a:off x="457200" y="914400"/>
            <a:ext cx="8229600" cy="5715000"/>
          </a:xfrm>
        </p:spPr>
        <p:txBody>
          <a:bodyPr>
            <a:noAutofit/>
          </a:bodyPr>
          <a:lstStyle/>
          <a:p>
            <a:pPr>
              <a:buFontTx/>
              <a:buChar char="-"/>
            </a:pPr>
            <a:r>
              <a:rPr lang="en-US" sz="2400" dirty="0" err="1" smtClean="0">
                <a:latin typeface="Times New Roman" pitchFamily="18" charset="0"/>
                <a:cs typeface="Times New Roman" pitchFamily="18" charset="0"/>
              </a:rPr>
              <a:t>McGurk</a:t>
            </a:r>
            <a:r>
              <a:rPr lang="en-US" sz="2400" dirty="0" smtClean="0">
                <a:latin typeface="Times New Roman" pitchFamily="18" charset="0"/>
                <a:cs typeface="Times New Roman" pitchFamily="18" charset="0"/>
              </a:rPr>
              <a:t> &amp; </a:t>
            </a:r>
            <a:r>
              <a:rPr lang="en-US" sz="2400" dirty="0">
                <a:latin typeface="Times New Roman" pitchFamily="18" charset="0"/>
                <a:cs typeface="Times New Roman" pitchFamily="18" charset="0"/>
              </a:rPr>
              <a:t>McDonald (1976) </a:t>
            </a:r>
            <a:r>
              <a:rPr lang="en-US" sz="2400" dirty="0" smtClean="0">
                <a:latin typeface="Times New Roman" pitchFamily="18" charset="0"/>
                <a:cs typeface="Times New Roman" pitchFamily="18" charset="0"/>
              </a:rPr>
              <a:t>provided </a:t>
            </a:r>
            <a:r>
              <a:rPr lang="en-US" sz="2400" dirty="0">
                <a:latin typeface="Times New Roman" pitchFamily="18" charset="0"/>
                <a:cs typeface="Times New Roman" pitchFamily="18" charset="0"/>
              </a:rPr>
              <a:t>a classic illustration of </a:t>
            </a:r>
            <a:r>
              <a:rPr lang="en-US" sz="2400" dirty="0" smtClean="0">
                <a:latin typeface="Times New Roman" pitchFamily="18" charset="0"/>
                <a:cs typeface="Times New Roman" pitchFamily="18" charset="0"/>
              </a:rPr>
              <a:t>the contribution </a:t>
            </a:r>
            <a:r>
              <a:rPr lang="en-US" sz="2400" dirty="0">
                <a:latin typeface="Times New Roman" pitchFamily="18" charset="0"/>
                <a:cs typeface="Times New Roman" pitchFamily="18" charset="0"/>
              </a:rPr>
              <a:t>of visual cues to speech perception.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These </a:t>
            </a:r>
            <a:r>
              <a:rPr lang="en-US" sz="2400" dirty="0">
                <a:latin typeface="Times New Roman" pitchFamily="18" charset="0"/>
                <a:cs typeface="Times New Roman" pitchFamily="18" charset="0"/>
              </a:rPr>
              <a:t>researchers showed </a:t>
            </a:r>
            <a:r>
              <a:rPr lang="en-US" sz="2400" dirty="0" smtClean="0">
                <a:latin typeface="Times New Roman" pitchFamily="18" charset="0"/>
                <a:cs typeface="Times New Roman" pitchFamily="18" charset="0"/>
              </a:rPr>
              <a:t>participants a </a:t>
            </a:r>
            <a:r>
              <a:rPr lang="en-US" sz="2400" dirty="0">
                <a:latin typeface="Times New Roman" pitchFamily="18" charset="0"/>
                <a:cs typeface="Times New Roman" pitchFamily="18" charset="0"/>
              </a:rPr>
              <a:t>video of a woman whose lips were producing simple syllables, such as “gag</a:t>
            </a:r>
            <a:r>
              <a:rPr lang="en-US" sz="2400" dirty="0" smtClean="0">
                <a:latin typeface="Times New Roman" pitchFamily="18" charset="0"/>
                <a:cs typeface="Times New Roman" pitchFamily="18" charset="0"/>
              </a:rPr>
              <a:t>.” Meanwhile</a:t>
            </a:r>
            <a:r>
              <a:rPr lang="en-US" sz="2400" dirty="0">
                <a:latin typeface="Times New Roman" pitchFamily="18" charset="0"/>
                <a:cs typeface="Times New Roman" pitchFamily="18" charset="0"/>
              </a:rPr>
              <a:t>, the researchers presented different auditory information (coming from </a:t>
            </a:r>
            <a:r>
              <a:rPr lang="en-US" sz="2400" dirty="0" smtClean="0">
                <a:latin typeface="Times New Roman" pitchFamily="18" charset="0"/>
                <a:cs typeface="Times New Roman" pitchFamily="18" charset="0"/>
              </a:rPr>
              <a:t>the same </a:t>
            </a:r>
            <a:r>
              <a:rPr lang="en-US" sz="2400" dirty="0">
                <a:latin typeface="Times New Roman" pitchFamily="18" charset="0"/>
                <a:cs typeface="Times New Roman" pitchFamily="18" charset="0"/>
              </a:rPr>
              <a:t>machine), such as “</a:t>
            </a:r>
            <a:r>
              <a:rPr lang="en-US" sz="2400" dirty="0" err="1">
                <a:latin typeface="Times New Roman" pitchFamily="18" charset="0"/>
                <a:cs typeface="Times New Roman" pitchFamily="18" charset="0"/>
              </a:rPr>
              <a:t>bab</a:t>
            </a:r>
            <a:r>
              <a:rPr lang="en-US" sz="2400" dirty="0" err="1"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a:t>
            </a:r>
          </a:p>
          <a:p>
            <a:pPr>
              <a:buFontTx/>
              <a:buChar char="-"/>
            </a:pPr>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the observers were asked to report what they perceived, their </a:t>
            </a:r>
            <a:r>
              <a:rPr lang="en-US" sz="2400" dirty="0" smtClean="0">
                <a:latin typeface="Times New Roman" pitchFamily="18" charset="0"/>
                <a:cs typeface="Times New Roman" pitchFamily="18" charset="0"/>
              </a:rPr>
              <a:t>responses usually </a:t>
            </a:r>
            <a:r>
              <a:rPr lang="en-US" sz="2400" dirty="0">
                <a:latin typeface="Times New Roman" pitchFamily="18" charset="0"/>
                <a:cs typeface="Times New Roman" pitchFamily="18" charset="0"/>
              </a:rPr>
              <a:t>reflected a compromise between these two discrepant sources of </a:t>
            </a:r>
            <a:r>
              <a:rPr lang="en-US" sz="2400" dirty="0" smtClean="0">
                <a:latin typeface="Times New Roman" pitchFamily="18" charset="0"/>
                <a:cs typeface="Times New Roman" pitchFamily="18" charset="0"/>
              </a:rPr>
              <a:t>information. </a:t>
            </a:r>
          </a:p>
          <a:p>
            <a:pPr>
              <a:buFontTx/>
              <a:buChar char="-"/>
            </a:pPr>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this case, the listeners typically reported hearing the word “dad.”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The </a:t>
            </a:r>
            <a:r>
              <a:rPr lang="en-US" sz="2400" b="1" dirty="0" err="1" smtClean="0">
                <a:latin typeface="Times New Roman" pitchFamily="18" charset="0"/>
                <a:cs typeface="Times New Roman" pitchFamily="18" charset="0"/>
              </a:rPr>
              <a:t>McGurk</a:t>
            </a:r>
            <a:r>
              <a:rPr lang="en-US" sz="2400" b="1" dirty="0" smtClean="0">
                <a:latin typeface="Times New Roman" pitchFamily="18" charset="0"/>
                <a:cs typeface="Times New Roman" pitchFamily="18" charset="0"/>
              </a:rPr>
              <a:t> effect </a:t>
            </a:r>
            <a:r>
              <a:rPr lang="en-US" sz="2400" dirty="0">
                <a:latin typeface="Times New Roman" pitchFamily="18" charset="0"/>
                <a:cs typeface="Times New Roman" pitchFamily="18" charset="0"/>
              </a:rPr>
              <a:t>refers to the influence of </a:t>
            </a:r>
            <a:r>
              <a:rPr lang="en-US" sz="2400" dirty="0" smtClean="0">
                <a:latin typeface="Times New Roman" pitchFamily="18" charset="0"/>
                <a:cs typeface="Times New Roman" pitchFamily="18" charset="0"/>
              </a:rPr>
              <a:t>visual information </a:t>
            </a:r>
            <a:r>
              <a:rPr lang="en-US" sz="2400" dirty="0">
                <a:latin typeface="Times New Roman" pitchFamily="18" charset="0"/>
                <a:cs typeface="Times New Roman" pitchFamily="18" charset="0"/>
              </a:rPr>
              <a:t>on speech perception, </a:t>
            </a:r>
            <a:r>
              <a:rPr lang="en-US" sz="2400" dirty="0" smtClean="0">
                <a:latin typeface="Times New Roman" pitchFamily="18" charset="0"/>
                <a:cs typeface="Times New Roman" pitchFamily="18" charset="0"/>
              </a:rPr>
              <a:t>individuals must </a:t>
            </a:r>
            <a:r>
              <a:rPr lang="en-US" sz="2400" dirty="0">
                <a:latin typeface="Times New Roman" pitchFamily="18" charset="0"/>
                <a:cs typeface="Times New Roman" pitchFamily="18" charset="0"/>
              </a:rPr>
              <a:t>integrate both visual and auditory </a:t>
            </a:r>
            <a:r>
              <a:rPr lang="en-US" sz="2400" dirty="0" smtClean="0">
                <a:latin typeface="Times New Roman" pitchFamily="18" charset="0"/>
                <a:cs typeface="Times New Roman" pitchFamily="18" charset="0"/>
              </a:rPr>
              <a:t>information.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840431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latin typeface="Times New Roman" pitchFamily="18" charset="0"/>
                <a:cs typeface="Times New Roman" pitchFamily="18" charset="0"/>
              </a:rPr>
              <a:t>Theories of speech perception</a:t>
            </a:r>
            <a:endParaRPr lang="en-US" sz="3200" dirty="0"/>
          </a:p>
        </p:txBody>
      </p:sp>
      <p:sp>
        <p:nvSpPr>
          <p:cNvPr id="3" name="Content Placeholder 2"/>
          <p:cNvSpPr>
            <a:spLocks noGrp="1"/>
          </p:cNvSpPr>
          <p:nvPr>
            <p:ph idx="1"/>
          </p:nvPr>
        </p:nvSpPr>
        <p:spPr>
          <a:xfrm>
            <a:off x="457200" y="1143000"/>
            <a:ext cx="8229600" cy="4983163"/>
          </a:xfrm>
        </p:spPr>
        <p:txBody>
          <a:bodyPr>
            <a:noAutofit/>
          </a:bodyPr>
          <a:lstStyle/>
          <a:p>
            <a:pPr>
              <a:buFontTx/>
              <a:buChar char="-"/>
            </a:pPr>
            <a:r>
              <a:rPr lang="en-US" sz="2400" dirty="0" smtClean="0">
                <a:latin typeface="Times New Roman" pitchFamily="18" charset="0"/>
                <a:cs typeface="Times New Roman" pitchFamily="18" charset="0"/>
              </a:rPr>
              <a:t>According </a:t>
            </a:r>
            <a:r>
              <a:rPr lang="en-US" sz="2400" dirty="0">
                <a:latin typeface="Times New Roman" pitchFamily="18" charset="0"/>
                <a:cs typeface="Times New Roman" pitchFamily="18" charset="0"/>
              </a:rPr>
              <a:t>to the </a:t>
            </a:r>
            <a:r>
              <a:rPr lang="en-US" sz="2400" i="1" u="sng" dirty="0">
                <a:latin typeface="Times New Roman" pitchFamily="18" charset="0"/>
                <a:cs typeface="Times New Roman" pitchFamily="18" charset="0"/>
              </a:rPr>
              <a:t>special mechanism </a:t>
            </a:r>
            <a:r>
              <a:rPr lang="en-US" sz="2400" i="1" u="sng" dirty="0" smtClean="0">
                <a:latin typeface="Times New Roman" pitchFamily="18" charset="0"/>
                <a:cs typeface="Times New Roman" pitchFamily="18" charset="0"/>
              </a:rPr>
              <a:t>approach</a:t>
            </a:r>
            <a:r>
              <a:rPr lang="en-US" sz="2400" dirty="0" smtClean="0">
                <a:latin typeface="Times New Roman" pitchFamily="18" charset="0"/>
                <a:cs typeface="Times New Roman" pitchFamily="18" charset="0"/>
              </a:rPr>
              <a:t> humans </a:t>
            </a:r>
            <a:r>
              <a:rPr lang="en-US" sz="2400" dirty="0">
                <a:latin typeface="Times New Roman" pitchFamily="18" charset="0"/>
                <a:cs typeface="Times New Roman" pitchFamily="18" charset="0"/>
              </a:rPr>
              <a:t>are born with a specialized </a:t>
            </a:r>
            <a:r>
              <a:rPr lang="en-US" sz="2400" dirty="0" smtClean="0">
                <a:latin typeface="Times New Roman" pitchFamily="18" charset="0"/>
                <a:cs typeface="Times New Roman" pitchFamily="18" charset="0"/>
              </a:rPr>
              <a:t>device that </a:t>
            </a:r>
            <a:r>
              <a:rPr lang="en-US" sz="2400" dirty="0">
                <a:latin typeface="Times New Roman" pitchFamily="18" charset="0"/>
                <a:cs typeface="Times New Roman" pitchFamily="18" charset="0"/>
              </a:rPr>
              <a:t>allows us to decode speech </a:t>
            </a:r>
            <a:r>
              <a:rPr lang="en-US" sz="2400" dirty="0" smtClean="0">
                <a:latin typeface="Times New Roman" pitchFamily="18" charset="0"/>
                <a:cs typeface="Times New Roman" pitchFamily="18" charset="0"/>
              </a:rPr>
              <a:t>stimuli.</a:t>
            </a:r>
          </a:p>
          <a:p>
            <a:pPr>
              <a:buFontTx/>
              <a:buChar char="-"/>
            </a:pPr>
            <a:r>
              <a:rPr lang="en-US" sz="2400" dirty="0" smtClean="0">
                <a:latin typeface="Times New Roman" pitchFamily="18" charset="0"/>
                <a:cs typeface="Times New Roman" pitchFamily="18" charset="0"/>
              </a:rPr>
              <a:t>As </a:t>
            </a:r>
            <a:r>
              <a:rPr lang="en-US" sz="2400" dirty="0">
                <a:latin typeface="Times New Roman" pitchFamily="18" charset="0"/>
                <a:cs typeface="Times New Roman" pitchFamily="18" charset="0"/>
              </a:rPr>
              <a:t>a result, we process speech sounds </a:t>
            </a:r>
            <a:r>
              <a:rPr lang="en-US" sz="2400" dirty="0" smtClean="0">
                <a:latin typeface="Times New Roman" pitchFamily="18" charset="0"/>
                <a:cs typeface="Times New Roman" pitchFamily="18" charset="0"/>
              </a:rPr>
              <a:t>more quickly </a:t>
            </a:r>
            <a:r>
              <a:rPr lang="en-US" sz="2400" dirty="0">
                <a:latin typeface="Times New Roman" pitchFamily="18" charset="0"/>
                <a:cs typeface="Times New Roman" pitchFamily="18" charset="0"/>
              </a:rPr>
              <a:t>and accurately than other auditory stimuli, such as instrumental music. </a:t>
            </a:r>
            <a:endParaRPr lang="en-US" sz="2400" dirty="0" smtClean="0">
              <a:latin typeface="Times New Roman" pitchFamily="18" charset="0"/>
              <a:cs typeface="Times New Roman" pitchFamily="18" charset="0"/>
            </a:endParaRPr>
          </a:p>
          <a:p>
            <a:pPr>
              <a:buFontTx/>
              <a:buChar char="-"/>
            </a:pPr>
            <a:r>
              <a:rPr lang="en-US" sz="2400" dirty="0" smtClean="0">
                <a:latin typeface="Times New Roman" pitchFamily="18" charset="0"/>
                <a:cs typeface="Times New Roman" pitchFamily="18" charset="0"/>
              </a:rPr>
              <a:t>Supporters of </a:t>
            </a:r>
            <a:r>
              <a:rPr lang="en-US" sz="2400" dirty="0">
                <a:latin typeface="Times New Roman" pitchFamily="18" charset="0"/>
                <a:cs typeface="Times New Roman" pitchFamily="18" charset="0"/>
              </a:rPr>
              <a:t>this approach argue that humans possess a phonetic </a:t>
            </a:r>
            <a:r>
              <a:rPr lang="en-US" sz="2400" dirty="0" smtClean="0">
                <a:latin typeface="Times New Roman" pitchFamily="18" charset="0"/>
                <a:cs typeface="Times New Roman" pitchFamily="18" charset="0"/>
              </a:rPr>
              <a:t>module, </a:t>
            </a:r>
            <a:r>
              <a:rPr lang="en-US" sz="2400" dirty="0">
                <a:latin typeface="Times New Roman" pitchFamily="18" charset="0"/>
                <a:cs typeface="Times New Roman" pitchFamily="18" charset="0"/>
              </a:rPr>
              <a:t>a special-purpose neural mechanism that specifically handles all aspects </a:t>
            </a:r>
            <a:r>
              <a:rPr lang="en-US" sz="2400" dirty="0" smtClean="0">
                <a:latin typeface="Times New Roman" pitchFamily="18" charset="0"/>
                <a:cs typeface="Times New Roman" pitchFamily="18" charset="0"/>
              </a:rPr>
              <a:t>of speech </a:t>
            </a:r>
            <a:r>
              <a:rPr lang="en-US" sz="2400" dirty="0">
                <a:latin typeface="Times New Roman" pitchFamily="18" charset="0"/>
                <a:cs typeface="Times New Roman" pitchFamily="18" charset="0"/>
              </a:rPr>
              <a:t>perception; it cannot handle other kinds of auditory perception. </a:t>
            </a: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535070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buFontTx/>
              <a:buChar char="-"/>
            </a:pPr>
            <a:r>
              <a:rPr lang="en-US" sz="2400" dirty="0" smtClean="0">
                <a:latin typeface="Times New Roman" pitchFamily="18" charset="0"/>
                <a:cs typeface="Times New Roman" pitchFamily="18" charset="0"/>
              </a:rPr>
              <a:t>The </a:t>
            </a:r>
            <a:r>
              <a:rPr lang="en-US" sz="2400" i="1" u="sng" dirty="0" smtClean="0">
                <a:latin typeface="Times New Roman" pitchFamily="18" charset="0"/>
                <a:cs typeface="Times New Roman" pitchFamily="18" charset="0"/>
              </a:rPr>
              <a:t>general mechanism approach</a:t>
            </a:r>
            <a:r>
              <a:rPr lang="en-US" sz="2400" dirty="0" smtClean="0">
                <a:latin typeface="Times New Roman" pitchFamily="18" charset="0"/>
                <a:cs typeface="Times New Roman" pitchFamily="18" charset="0"/>
              </a:rPr>
              <a:t> argue that we can explain speech perception without proposing any special phonetic module.</a:t>
            </a:r>
          </a:p>
          <a:p>
            <a:pPr>
              <a:buFontTx/>
              <a:buChar char="-"/>
            </a:pPr>
            <a:r>
              <a:rPr lang="en-US" sz="2400" dirty="0" smtClean="0">
                <a:latin typeface="Times New Roman" pitchFamily="18" charset="0"/>
                <a:cs typeface="Times New Roman" pitchFamily="18" charset="0"/>
              </a:rPr>
              <a:t>People who favor these approaches believe that humans use the same neural mechanisms to process both speech sounds and non-speech sounds. </a:t>
            </a:r>
          </a:p>
          <a:p>
            <a:pPr>
              <a:buFontTx/>
              <a:buChar char="-"/>
            </a:pPr>
            <a:r>
              <a:rPr lang="en-US" sz="2400" dirty="0" smtClean="0">
                <a:latin typeface="Times New Roman" pitchFamily="18" charset="0"/>
                <a:cs typeface="Times New Roman" pitchFamily="18" charset="0"/>
              </a:rPr>
              <a:t>Speech perception is therefore a learned ability—indeed, a very impressive learned ability—but it is not really “special.”</a:t>
            </a:r>
          </a:p>
          <a:p>
            <a:pPr>
              <a:buFontTx/>
              <a:buChar char="-"/>
            </a:pPr>
            <a:r>
              <a:rPr lang="en-US" sz="2400" dirty="0" smtClean="0">
                <a:latin typeface="Times New Roman" pitchFamily="18" charset="0"/>
                <a:cs typeface="Times New Roman" pitchFamily="18" charset="0"/>
              </a:rPr>
              <a:t>The </a:t>
            </a:r>
            <a:r>
              <a:rPr lang="en-US" sz="2400" smtClean="0">
                <a:latin typeface="Times New Roman" pitchFamily="18" charset="0"/>
                <a:cs typeface="Times New Roman" pitchFamily="18" charset="0"/>
              </a:rPr>
              <a:t>current research </a:t>
            </a:r>
            <a:r>
              <a:rPr lang="en-US" sz="2400" dirty="0" smtClean="0">
                <a:latin typeface="Times New Roman" pitchFamily="18" charset="0"/>
                <a:cs typeface="Times New Roman" pitchFamily="18" charset="0"/>
              </a:rPr>
              <a:t>suggests that humans perceive speech sounds in the same way we perceive non-speech sounds.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41240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a:latin typeface="Times New Roman" pitchFamily="18" charset="0"/>
                <a:cs typeface="Times New Roman" pitchFamily="18" charset="0"/>
              </a:rPr>
              <a:t>Dichotic Listening</a:t>
            </a:r>
            <a:endParaRPr lang="en-US" sz="3200" dirty="0"/>
          </a:p>
        </p:txBody>
      </p:sp>
      <p:sp>
        <p:nvSpPr>
          <p:cNvPr id="3" name="Content Placeholder 2"/>
          <p:cNvSpPr>
            <a:spLocks noGrp="1"/>
          </p:cNvSpPr>
          <p:nvPr>
            <p:ph idx="1"/>
          </p:nvPr>
        </p:nvSpPr>
        <p:spPr>
          <a:xfrm>
            <a:off x="457200" y="914400"/>
            <a:ext cx="8229600" cy="5486400"/>
          </a:xfrm>
        </p:spPr>
        <p:txBody>
          <a:bodyPr>
            <a:normAutofit lnSpcReduction="10000"/>
          </a:bodyPr>
          <a:lstStyle/>
          <a:p>
            <a:pPr>
              <a:buFontTx/>
              <a:buChar char="-"/>
            </a:pPr>
            <a:r>
              <a:rPr lang="en-US" sz="2400" dirty="0">
                <a:latin typeface="Times New Roman" pitchFamily="18" charset="0"/>
                <a:cs typeface="Times New Roman" pitchFamily="18" charset="0"/>
              </a:rPr>
              <a:t>In a dichotic listening, different messages are presented to the two ears.</a:t>
            </a:r>
          </a:p>
          <a:p>
            <a:pPr>
              <a:buFontTx/>
              <a:buChar char="-"/>
            </a:pPr>
            <a:r>
              <a:rPr lang="en-US" sz="2400" dirty="0">
                <a:latin typeface="Times New Roman" pitchFamily="18" charset="0"/>
                <a:cs typeface="Times New Roman" pitchFamily="18" charset="0"/>
              </a:rPr>
              <a:t>Participants are instructed to pay attention to the message presented to </a:t>
            </a:r>
            <a:r>
              <a:rPr lang="en-US" sz="2400" dirty="0" smtClean="0">
                <a:latin typeface="Times New Roman" pitchFamily="18" charset="0"/>
                <a:cs typeface="Times New Roman" pitchFamily="18" charset="0"/>
              </a:rPr>
              <a:t>ear (attended message), repeating it out loud as they are hearing it.</a:t>
            </a:r>
          </a:p>
          <a:p>
            <a:pPr>
              <a:buFontTx/>
              <a:buChar char="-"/>
            </a:pPr>
            <a:r>
              <a:rPr lang="en-US" sz="2400" dirty="0" smtClean="0">
                <a:latin typeface="Times New Roman" pitchFamily="18" charset="0"/>
                <a:cs typeface="Times New Roman" pitchFamily="18" charset="0"/>
              </a:rPr>
              <a:t>To ignore the message presented to the other ear (unattended message).</a:t>
            </a:r>
          </a:p>
          <a:p>
            <a:pPr>
              <a:buFontTx/>
              <a:buChar char="-"/>
            </a:pPr>
            <a:r>
              <a:rPr lang="en-US" sz="2400" dirty="0" smtClean="0">
                <a:latin typeface="Times New Roman" pitchFamily="18" charset="0"/>
                <a:cs typeface="Times New Roman" pitchFamily="18" charset="0"/>
              </a:rPr>
              <a:t>The procedure of repeating a message out loud is called </a:t>
            </a:r>
            <a:r>
              <a:rPr lang="en-US" sz="2400" b="1" i="1" dirty="0" smtClean="0">
                <a:latin typeface="Times New Roman" pitchFamily="18" charset="0"/>
                <a:cs typeface="Times New Roman" pitchFamily="18" charset="0"/>
              </a:rPr>
              <a:t>Shadowing</a:t>
            </a:r>
            <a:r>
              <a:rPr lang="en-US" sz="2400" dirty="0" smtClean="0">
                <a:latin typeface="Times New Roman" pitchFamily="18" charset="0"/>
                <a:cs typeface="Times New Roman" pitchFamily="18" charset="0"/>
              </a:rPr>
              <a:t>.</a:t>
            </a:r>
          </a:p>
          <a:p>
            <a:pPr>
              <a:buFontTx/>
              <a:buChar char="-"/>
            </a:pPr>
            <a:r>
              <a:rPr lang="en-US" sz="2400" dirty="0" smtClean="0">
                <a:latin typeface="Times New Roman" pitchFamily="18" charset="0"/>
                <a:cs typeface="Times New Roman" pitchFamily="18" charset="0"/>
              </a:rPr>
              <a:t>The shadowing procedure is used to ensure that participants are focusing their attention on the attended message.</a:t>
            </a:r>
          </a:p>
          <a:p>
            <a:pPr>
              <a:buFontTx/>
              <a:buChar char="-"/>
            </a:pPr>
            <a:r>
              <a:rPr lang="en-US" sz="2400" dirty="0" smtClean="0">
                <a:latin typeface="Times New Roman" pitchFamily="18" charset="0"/>
                <a:cs typeface="Times New Roman" pitchFamily="18" charset="0"/>
              </a:rPr>
              <a:t>Cherry (1953) showed that a listener can attend to just one message. </a:t>
            </a:r>
          </a:p>
          <a:p>
            <a:pPr>
              <a:buFontTx/>
              <a:buChar char="-"/>
            </a:pPr>
            <a:r>
              <a:rPr lang="en-US" sz="2400" dirty="0" smtClean="0">
                <a:latin typeface="Times New Roman" pitchFamily="18" charset="0"/>
                <a:cs typeface="Times New Roman" pitchFamily="18" charset="0"/>
              </a:rPr>
              <a:t>Moray (1959) showed that participants were unaware of a word that had been repeated 35 times in the unattended ear.</a:t>
            </a:r>
          </a:p>
          <a:p>
            <a:pPr>
              <a:buFontTx/>
              <a:buChar char="-"/>
            </a:pPr>
            <a:endParaRPr lang="en-US" sz="2400" dirty="0" smtClean="0">
              <a:latin typeface="Times New Roman" pitchFamily="18" charset="0"/>
              <a:cs typeface="Times New Roman" pitchFamily="18" charset="0"/>
            </a:endParaRPr>
          </a:p>
          <a:p>
            <a:endParaRPr lang="en-US" sz="2400" dirty="0"/>
          </a:p>
        </p:txBody>
      </p:sp>
    </p:spTree>
    <p:extLst>
      <p:ext uri="{BB962C8B-B14F-4D97-AF65-F5344CB8AC3E}">
        <p14:creationId xmlns:p14="http://schemas.microsoft.com/office/powerpoint/2010/main" val="4162748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1659</TotalTime>
  <Words>6156</Words>
  <Application>Microsoft Office PowerPoint</Application>
  <PresentationFormat>On-screen Show (4:3)</PresentationFormat>
  <Paragraphs>446</Paragraphs>
  <Slides>85</Slides>
  <Notes>1</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UNIT- II  ATTENTION &amp; PERCEPTION</vt:lpstr>
      <vt:lpstr> Introduction </vt:lpstr>
      <vt:lpstr>Introduction</vt:lpstr>
      <vt:lpstr>Introduction</vt:lpstr>
      <vt:lpstr>Different types of Attention</vt:lpstr>
      <vt:lpstr>Different types of Attention Processes</vt:lpstr>
      <vt:lpstr>Selective Attention</vt:lpstr>
      <vt:lpstr>Dichotic Listening</vt:lpstr>
      <vt:lpstr>Dichotic Listening</vt:lpstr>
      <vt:lpstr>Stroop Effect</vt:lpstr>
      <vt:lpstr>Stroop Effect</vt:lpstr>
      <vt:lpstr>Review on Selective Attention </vt:lpstr>
      <vt:lpstr>Divided Attention</vt:lpstr>
      <vt:lpstr>Models of Attention</vt:lpstr>
      <vt:lpstr> Broadbent’s Filter Model of Attention (1958) </vt:lpstr>
      <vt:lpstr>PowerPoint Presentation</vt:lpstr>
      <vt:lpstr>PowerPoint Presentation</vt:lpstr>
      <vt:lpstr>Problems with Broadbent’s model </vt:lpstr>
      <vt:lpstr>PowerPoint Presentation</vt:lpstr>
      <vt:lpstr>Gray &amp; Wedderburn’s Experiment (1960)</vt:lpstr>
      <vt:lpstr>“Dear Aunt Jane” Experiment</vt:lpstr>
      <vt:lpstr>Treisman’s Attenuation Theory of Attention (1964)</vt:lpstr>
      <vt:lpstr>Treisman’s Attenuation Theory of Attention (1964)</vt:lpstr>
      <vt:lpstr>PowerPoint Presentation</vt:lpstr>
      <vt:lpstr>PowerPoint Presentation</vt:lpstr>
      <vt:lpstr>PowerPoint Presentation</vt:lpstr>
      <vt:lpstr>Late Selection Models of Attention</vt:lpstr>
      <vt:lpstr>PowerPoint Presentation</vt:lpstr>
      <vt:lpstr>PowerPoint Presentation</vt:lpstr>
      <vt:lpstr>PowerPoint Presentation</vt:lpstr>
      <vt:lpstr>PowerPoint Presentation</vt:lpstr>
      <vt:lpstr>PowerPoint Presentation</vt:lpstr>
      <vt:lpstr>Flanker Compatibility Task</vt:lpstr>
      <vt:lpstr>PowerPoint Presentation</vt:lpstr>
      <vt:lpstr>PowerPoint Presentation</vt:lpstr>
      <vt:lpstr>Who are the people in figure?</vt:lpstr>
      <vt:lpstr>PowerPoint Presentation</vt:lpstr>
      <vt:lpstr>PowerPoint Presentation</vt:lpstr>
      <vt:lpstr>PowerPoint Presentation</vt:lpstr>
      <vt:lpstr>PowerPoint Presentation</vt:lpstr>
      <vt:lpstr>Perceptual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Laws of Organization (or) Grouping</vt:lpstr>
      <vt:lpstr>- Law of Proximity says that elements close to one another tend to be perceived as a unit. </vt:lpstr>
      <vt:lpstr>- Law of Similarity says that objects that are similar tend to be grouped together. </vt:lpstr>
      <vt:lpstr>- Law of Good continuation says that elements that appear to follow in the same direction tend to be grouped together. That is, there is a tendency to perceive continues patterns in stimuli rather than abrupt changes. </vt:lpstr>
      <vt:lpstr>- Law of Closure says that when a space is enclosed by a contour it tends to be perceived as a figure. Closure also refers to the fact that certain figures tend to be perceived as more complete or closed than they are. </vt:lpstr>
      <vt:lpstr>PowerPoint Presentation</vt:lpstr>
      <vt:lpstr>Object Recognition</vt:lpstr>
      <vt:lpstr>Bottom-up &amp; Top-down Processes</vt:lpstr>
      <vt:lpstr>PowerPoint Presentation</vt:lpstr>
      <vt:lpstr>Theories of Object Recognition</vt:lpstr>
      <vt:lpstr>Template-Matching Theory</vt:lpstr>
      <vt:lpstr>PowerPoint Presentation</vt:lpstr>
      <vt:lpstr>Interactive Activation Model</vt:lpstr>
      <vt:lpstr>Interactive Activation Model</vt:lpstr>
      <vt:lpstr>Feature Analysis Theory</vt:lpstr>
      <vt:lpstr>PowerPoint Presentation</vt:lpstr>
      <vt:lpstr>PowerPoint Presentation</vt:lpstr>
      <vt:lpstr>Criticism </vt:lpstr>
      <vt:lpstr>PowerPoint Presentation</vt:lpstr>
      <vt:lpstr>The Recognition-by-Components Theory</vt:lpstr>
      <vt:lpstr>Geons and Objects Geons are elements that form 3D objects.</vt:lpstr>
      <vt:lpstr>Face Perception</vt:lpstr>
      <vt:lpstr>Laboratory-based research</vt:lpstr>
      <vt:lpstr> Neuroscience research </vt:lpstr>
      <vt:lpstr>Applied research</vt:lpstr>
      <vt:lpstr>Speech Perception</vt:lpstr>
      <vt:lpstr>Speech Perception</vt:lpstr>
      <vt:lpstr>PowerPoint Presentation</vt:lpstr>
      <vt:lpstr>Characteristics of speech perception</vt:lpstr>
      <vt:lpstr>Word Boundaries.</vt:lpstr>
      <vt:lpstr>PowerPoint Presentation</vt:lpstr>
      <vt:lpstr>Variability in Phoneme Pronunciation</vt:lpstr>
      <vt:lpstr>Context and Speech Perception</vt:lpstr>
      <vt:lpstr>Visual Cues as an Aid to Speech Perception</vt:lpstr>
      <vt:lpstr>McGurk Effect</vt:lpstr>
      <vt:lpstr>Theories of speech perception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II  ATTENTION &amp; PERCEPTION</dc:title>
  <dc:creator>hp</dc:creator>
  <cp:lastModifiedBy>hp</cp:lastModifiedBy>
  <cp:revision>142</cp:revision>
  <dcterms:created xsi:type="dcterms:W3CDTF">2016-07-21T04:33:36Z</dcterms:created>
  <dcterms:modified xsi:type="dcterms:W3CDTF">2016-08-03T20:22:11Z</dcterms:modified>
</cp:coreProperties>
</file>